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84" r:id="rId7"/>
    <p:sldId id="259" r:id="rId8"/>
    <p:sldId id="285" r:id="rId9"/>
    <p:sldId id="265" r:id="rId10"/>
    <p:sldId id="303" r:id="rId11"/>
    <p:sldId id="304" r:id="rId12"/>
    <p:sldId id="286" r:id="rId13"/>
    <p:sldId id="289" r:id="rId14"/>
    <p:sldId id="264" r:id="rId15"/>
    <p:sldId id="305" r:id="rId16"/>
    <p:sldId id="288" r:id="rId17"/>
    <p:sldId id="282" r:id="rId18"/>
    <p:sldId id="283" r:id="rId19"/>
    <p:sldId id="258" r:id="rId20"/>
    <p:sldId id="287" r:id="rId21"/>
    <p:sldId id="290" r:id="rId22"/>
    <p:sldId id="295" r:id="rId23"/>
    <p:sldId id="296" r:id="rId24"/>
    <p:sldId id="267" r:id="rId25"/>
    <p:sldId id="307" r:id="rId26"/>
    <p:sldId id="266" r:id="rId27"/>
    <p:sldId id="268" r:id="rId28"/>
    <p:sldId id="269" r:id="rId29"/>
    <p:sldId id="299" r:id="rId30"/>
    <p:sldId id="270" r:id="rId31"/>
    <p:sldId id="308" r:id="rId32"/>
    <p:sldId id="294" r:id="rId33"/>
    <p:sldId id="293" r:id="rId34"/>
    <p:sldId id="271" r:id="rId35"/>
    <p:sldId id="272" r:id="rId36"/>
    <p:sldId id="301" r:id="rId37"/>
    <p:sldId id="302" r:id="rId38"/>
    <p:sldId id="273" r:id="rId39"/>
    <p:sldId id="274" r:id="rId40"/>
    <p:sldId id="275" r:id="rId41"/>
    <p:sldId id="278" r:id="rId42"/>
    <p:sldId id="277" r:id="rId43"/>
    <p:sldId id="276" r:id="rId44"/>
    <p:sldId id="280" r:id="rId45"/>
    <p:sldId id="279" r:id="rId46"/>
    <p:sldId id="281" r:id="rId47"/>
    <p:sldId id="30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102648448"/>
        <c:axId val="102662528"/>
      </c:lineChart>
      <c:catAx>
        <c:axId val="102648448"/>
        <c:scaling>
          <c:orientation val="minMax"/>
        </c:scaling>
        <c:axPos val="b"/>
        <c:tickLblPos val="nextTo"/>
        <c:crossAx val="102662528"/>
        <c:crosses val="autoZero"/>
        <c:auto val="1"/>
        <c:lblAlgn val="ctr"/>
        <c:lblOffset val="100"/>
      </c:catAx>
      <c:valAx>
        <c:axId val="102662528"/>
        <c:scaling>
          <c:orientation val="minMax"/>
        </c:scaling>
        <c:axPos val="l"/>
        <c:majorGridlines/>
        <c:numFmt formatCode="General" sourceLinked="1"/>
        <c:tickLblPos val="nextTo"/>
        <c:crossAx val="10264844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0.1934</cdr:x>
      <cdr:y>0.60821</cdr:y>
    </cdr:from>
    <cdr:to>
      <cdr:x>0.568</cdr:x>
      <cdr:y>1</cdr:y>
    </cdr:to>
    <cdr:pic>
      <cdr:nvPicPr>
        <cdr:cNvPr id="2" name="Picture 1" descr="keepitsimplestupid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81056" y="2900370"/>
          <a:ext cx="1512887" cy="1773237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E7BC-2451-4CA2-8DD3-BC65C2A4049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66BE7-DF73-46BC-8CD5-CFC4AEE6C4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Image:Ebbinghaus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en.wikipedia.org/wiki/Image:ForgettingCurve.svg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Kognitivno</a:t>
            </a:r>
            <a:r>
              <a:rPr lang="sr-Latn-CS" dirty="0" smtClean="0"/>
              <a:t> funkcionisanje i jezik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i="1" dirty="0" smtClean="0"/>
              <a:t>Prof.dr Vesna Radoman</a:t>
            </a:r>
            <a:endParaRPr lang="en-US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FASPER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sihofizika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Organizmi imaju čulna ograničenja i vrše selekciju draži (reaguju samo na određene intenzitete i koncentracije energije)</a:t>
            </a:r>
            <a:endParaRPr lang="sr-Latn-RS" dirty="0" smtClean="0"/>
          </a:p>
          <a:p>
            <a:r>
              <a:rPr lang="sr-Latn-RS" dirty="0" smtClean="0"/>
              <a:t>Npr. l</a:t>
            </a:r>
            <a:r>
              <a:rPr lang="en-US" dirty="0" err="1" smtClean="0"/>
              <a:t>judsko</a:t>
            </a:r>
            <a:r>
              <a:rPr lang="en-US" dirty="0" smtClean="0"/>
              <a:t> </a:t>
            </a:r>
            <a:r>
              <a:rPr lang="en-US" dirty="0" err="1" smtClean="0"/>
              <a:t>uvo</a:t>
            </a:r>
            <a:r>
              <a:rPr lang="en-US" dirty="0" smtClean="0"/>
              <a:t> </a:t>
            </a:r>
            <a:r>
              <a:rPr lang="en-US" dirty="0" err="1" smtClean="0"/>
              <a:t>reaguje</a:t>
            </a:r>
            <a:r>
              <a:rPr lang="en-US" dirty="0" smtClean="0"/>
              <a:t> u </a:t>
            </a:r>
            <a:r>
              <a:rPr lang="en-US" dirty="0" err="1" smtClean="0"/>
              <a:t>rasponu</a:t>
            </a:r>
            <a:r>
              <a:rPr lang="sr-Latn-RS" dirty="0" smtClean="0"/>
              <a:t>:</a:t>
            </a:r>
            <a:r>
              <a:rPr lang="sr-Latn-CS" dirty="0" smtClean="0"/>
              <a:t>20-20.000 HZ (herca) a iznad (ultrazvuk) i ispod (infrazvuk) ovog opsega ne reaguje tj. nečuje.</a:t>
            </a:r>
          </a:p>
          <a:p>
            <a:pPr>
              <a:buNone/>
            </a:pPr>
            <a:r>
              <a:rPr lang="sr-Latn-CS" b="1" dirty="0" smtClean="0"/>
              <a:t>    Čulna draž –</a:t>
            </a:r>
            <a:r>
              <a:rPr lang="sr-Latn-CS" dirty="0" smtClean="0"/>
              <a:t> količina fizičke energije koja je u stanju da izazove razdraženje čulnog receptora i izazove  oset</a:t>
            </a:r>
            <a:endParaRPr lang="sr-Latn-C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Pragovi draži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b="1" dirty="0" smtClean="0"/>
              <a:t>Apsolutni (donji) prag –</a:t>
            </a:r>
            <a:r>
              <a:rPr lang="sr-Latn-CS" dirty="0" smtClean="0"/>
              <a:t>najmanji intenzitet draži (npr. auditivne) koji može izazvati oset.</a:t>
            </a:r>
          </a:p>
          <a:p>
            <a:pPr>
              <a:buNone/>
            </a:pPr>
            <a:r>
              <a:rPr lang="sr-Latn-CS" b="1" dirty="0" smtClean="0"/>
              <a:t>     </a:t>
            </a:r>
            <a:r>
              <a:rPr lang="sr-Latn-CS" dirty="0" smtClean="0"/>
              <a:t>Vudvort:“prelazna tačka između draži suviše slabih da izazovu reakciju i dovoljno jakih da dovedu do reakcije”.</a:t>
            </a:r>
          </a:p>
          <a:p>
            <a:pPr>
              <a:buNone/>
            </a:pPr>
            <a:r>
              <a:rPr lang="sr-Latn-CS" b="1" dirty="0" smtClean="0"/>
              <a:t>    Prag razlike-</a:t>
            </a:r>
            <a:r>
              <a:rPr lang="sr-Latn-CS" dirty="0" smtClean="0"/>
              <a:t>najmanja promena u intenzitetu fizičke energije potrebna da dovede do prve jedva primetne razlike u intenzitetu oseta.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71550" y="2636838"/>
            <a:ext cx="7078663" cy="3990975"/>
            <a:chOff x="553" y="1661"/>
            <a:chExt cx="4459" cy="2514"/>
          </a:xfrm>
        </p:grpSpPr>
        <p:pic>
          <p:nvPicPr>
            <p:cNvPr id="1024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9" y="1684"/>
              <a:ext cx="4400" cy="2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5" name="Rectangle 4"/>
            <p:cNvSpPr>
              <a:spLocks noChangeArrowheads="1"/>
            </p:cNvSpPr>
            <p:nvPr/>
          </p:nvSpPr>
          <p:spPr bwMode="auto">
            <a:xfrm>
              <a:off x="553" y="1661"/>
              <a:ext cx="4459" cy="2507"/>
            </a:xfrm>
            <a:prstGeom prst="rect">
              <a:avLst/>
            </a:prstGeom>
            <a:noFill/>
            <a:ln w="1047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O</a:t>
            </a:r>
            <a:r>
              <a:rPr lang="sr-Latn-RS" sz="4000" dirty="0" smtClean="0"/>
              <a:t>set(ljivost) je povezan</a:t>
            </a:r>
            <a:r>
              <a:rPr lang="en-US" sz="4000" dirty="0" smtClean="0"/>
              <a:t>a</a:t>
            </a:r>
            <a:r>
              <a:rPr lang="sr-Latn-RS" sz="4000" dirty="0" smtClean="0"/>
              <a:t> sa funkcionisanjem  receptora koji fizičku energiju pretvara u nervne impulse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850" y="296863"/>
            <a:ext cx="6212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sz="24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ČULA UKUSA  </a:t>
            </a:r>
            <a:r>
              <a:rPr lang="sr-Latn-RS" sz="24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en-US" sz="24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sr-Latn-RS" sz="24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</a:t>
            </a:r>
            <a:r>
              <a:rPr lang="en-US" sz="24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MIRISA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857496"/>
            <a:ext cx="29051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42988" y="4005263"/>
            <a:ext cx="6796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0066"/>
                </a:solidFill>
              </a:rPr>
              <a:t> </a:t>
            </a:r>
            <a:endParaRPr lang="en-US" sz="2000" dirty="0">
              <a:solidFill>
                <a:srgbClr val="000066"/>
              </a:solidFill>
            </a:endParaRPr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928934"/>
            <a:ext cx="26876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Senzacije ili oseti (osećaji)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Auditivni oseti ,</a:t>
            </a:r>
            <a:r>
              <a:rPr lang="sr-Latn-CS" dirty="0" smtClean="0"/>
              <a:t> na primer,nastaju aktiviranjem aparata za sluh i stimulacijom nervne aktivnosti u nervusu acusticusu i auditivnom centru temporalnog režnja</a:t>
            </a:r>
          </a:p>
          <a:p>
            <a:r>
              <a:rPr lang="sr-Latn-CS" dirty="0" smtClean="0"/>
              <a:t>Auditivni oseti vezani za percepciju reči i govora su posebno značajni u psihologiji jezika i verbalne komunikacije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 Vremensko trajanje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inten</a:t>
            </a:r>
            <a:r>
              <a:rPr lang="sr-Latn-RS" dirty="0" smtClean="0"/>
              <a:t>zitet</a:t>
            </a:r>
            <a:r>
              <a:rPr lang="sr-Latn-CS" dirty="0" smtClean="0"/>
              <a:t>  auditivne draži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Kratkotrajno izložena ispodpražna draž može dostići apsolutni prag ako se vremenski duže izlaže- </a:t>
            </a:r>
            <a:r>
              <a:rPr lang="sr-Latn-CS" dirty="0" smtClean="0">
                <a:solidFill>
                  <a:srgbClr val="FF0000"/>
                </a:solidFill>
              </a:rPr>
              <a:t>fenomen vremenske sumacije</a:t>
            </a:r>
          </a:p>
          <a:p>
            <a:r>
              <a:rPr lang="sr-Latn-CS" dirty="0" smtClean="0"/>
              <a:t>Veći intenzitet draži kraćeg trajanja može biti jednako efikasan kao slabija draž koja duže traje.</a:t>
            </a:r>
          </a:p>
          <a:p>
            <a:r>
              <a:rPr lang="sr-Latn-CS" dirty="0" smtClean="0"/>
              <a:t>Ovo je značajno sa stanovišta </a:t>
            </a:r>
            <a:r>
              <a:rPr lang="en-US" dirty="0" err="1" smtClean="0"/>
              <a:t>auditivne</a:t>
            </a:r>
            <a:r>
              <a:rPr lang="en-US" dirty="0" smtClean="0"/>
              <a:t> </a:t>
            </a:r>
            <a:r>
              <a:rPr lang="sr-Latn-RS" dirty="0" smtClean="0"/>
              <a:t>i jezičke </a:t>
            </a:r>
            <a:r>
              <a:rPr lang="sr-Latn-CS" dirty="0" smtClean="0"/>
              <a:t>habilitacije i rehabilitacije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11188" y="765175"/>
            <a:ext cx="2525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ČULO SLUHA</a:t>
            </a:r>
            <a:endParaRPr lang="sr-Latn-CS" sz="2800" b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4608513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7950" y="4333875"/>
            <a:ext cx="8785225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r-Latn-CS" sz="1400" b="0" dirty="0">
              <a:solidFill>
                <a:srgbClr val="000066"/>
              </a:solidFill>
            </a:endParaRPr>
          </a:p>
          <a:p>
            <a:pPr eaLnBrk="0" hangingPunct="0"/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1) </a:t>
            </a:r>
            <a:r>
              <a:rPr lang="en-US" b="0" u="sng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reakcija</a:t>
            </a:r>
            <a:r>
              <a:rPr lang="en-US" b="0" u="sng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u="sng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na</a:t>
            </a:r>
            <a:r>
              <a:rPr lang="en-US" b="0" u="sng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u="sng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zvukove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frekvencije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od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16-20 000 Hz, -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čovek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je  </a:t>
            </a:r>
            <a:r>
              <a:rPr lang="en-US" b="0" dirty="0" err="1" smtClean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najosetljiviji</a:t>
            </a:r>
            <a:r>
              <a:rPr lang="en-US" b="0" dirty="0" smtClean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na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tonove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između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1.000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i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3.000 Hz.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Osetljivost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na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visoke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zvukove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smanjuje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se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sa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starenjem</a:t>
            </a:r>
            <a:r>
              <a:rPr lang="en-US" b="0" dirty="0">
                <a:solidFill>
                  <a:srgbClr val="000066"/>
                </a:solidFill>
                <a:ea typeface="Times New Roman" pitchFamily="18" charset="0"/>
                <a:cs typeface="Comic Sans MS" pitchFamily="66" charset="0"/>
              </a:rPr>
              <a:t>. </a:t>
            </a:r>
            <a:endParaRPr lang="sr-Latn-CS" sz="1400" b="0" dirty="0">
              <a:solidFill>
                <a:srgbClr val="000066"/>
              </a:solidFill>
            </a:endParaRPr>
          </a:p>
          <a:p>
            <a:pPr eaLnBrk="0" hangingPunct="0"/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2) </a:t>
            </a:r>
            <a:r>
              <a:rPr lang="en-US" b="0" u="sng" dirty="0" err="1">
                <a:solidFill>
                  <a:srgbClr val="000066"/>
                </a:solidFill>
                <a:cs typeface="Times New Roman" pitchFamily="18" charset="0"/>
              </a:rPr>
              <a:t>decibeli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– </a:t>
            </a:r>
            <a:r>
              <a:rPr lang="en-US" b="0" dirty="0" err="1">
                <a:solidFill>
                  <a:srgbClr val="000066"/>
                </a:solidFill>
                <a:cs typeface="Times New Roman" pitchFamily="18" charset="0"/>
              </a:rPr>
              <a:t>jačina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cs typeface="Times New Roman" pitchFamily="18" charset="0"/>
              </a:rPr>
              <a:t>zvuka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– </a:t>
            </a:r>
            <a:r>
              <a:rPr lang="en-US" b="0" dirty="0" err="1">
                <a:solidFill>
                  <a:srgbClr val="000066"/>
                </a:solidFill>
                <a:cs typeface="Times New Roman" pitchFamily="18" charset="0"/>
              </a:rPr>
              <a:t>subjektivna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cs typeface="Times New Roman" pitchFamily="18" charset="0"/>
              </a:rPr>
              <a:t>jedinica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(</a:t>
            </a:r>
            <a:r>
              <a:rPr lang="en-US" b="0" dirty="0" err="1">
                <a:solidFill>
                  <a:srgbClr val="000066"/>
                </a:solidFill>
                <a:cs typeface="Times New Roman" pitchFamily="18" charset="0"/>
              </a:rPr>
              <a:t>šapat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18, </a:t>
            </a:r>
            <a:r>
              <a:rPr lang="en-US" b="0" dirty="0" err="1">
                <a:solidFill>
                  <a:srgbClr val="000066"/>
                </a:solidFill>
                <a:cs typeface="Times New Roman" pitchFamily="18" charset="0"/>
              </a:rPr>
              <a:t>kancelarijska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</a:t>
            </a:r>
            <a:r>
              <a:rPr lang="en-US" b="0" dirty="0" err="1">
                <a:solidFill>
                  <a:srgbClr val="000066"/>
                </a:solidFill>
                <a:cs typeface="Times New Roman" pitchFamily="18" charset="0"/>
              </a:rPr>
              <a:t>buka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40, </a:t>
            </a:r>
            <a:r>
              <a:rPr lang="en-US" b="0" dirty="0" err="1">
                <a:solidFill>
                  <a:srgbClr val="000066"/>
                </a:solidFill>
                <a:cs typeface="Times New Roman" pitchFamily="18" charset="0"/>
              </a:rPr>
              <a:t>vika</a:t>
            </a:r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 70) </a:t>
            </a:r>
            <a:endParaRPr lang="sr-Latn-CS" sz="1400" b="0" dirty="0">
              <a:solidFill>
                <a:srgbClr val="000066"/>
              </a:solidFill>
            </a:endParaRPr>
          </a:p>
          <a:p>
            <a:pPr eaLnBrk="0" hangingPunct="0"/>
            <a:r>
              <a:rPr lang="en-US" b="0" dirty="0">
                <a:solidFill>
                  <a:srgbClr val="000066"/>
                </a:solidFill>
                <a:cs typeface="Times New Roman" pitchFamily="18" charset="0"/>
              </a:rPr>
              <a:t>3) </a:t>
            </a:r>
            <a:r>
              <a:rPr lang="sr-Latn-RS" u="sng" dirty="0" smtClean="0">
                <a:solidFill>
                  <a:srgbClr val="000066"/>
                </a:solidFill>
                <a:cs typeface="Times New Roman" pitchFamily="18" charset="0"/>
              </a:rPr>
              <a:t>amplituda-  </a:t>
            </a:r>
            <a:r>
              <a:rPr lang="sr-Latn-RS" dirty="0" smtClean="0">
                <a:solidFill>
                  <a:srgbClr val="000066"/>
                </a:solidFill>
                <a:cs typeface="Times New Roman" pitchFamily="18" charset="0"/>
              </a:rPr>
              <a:t>glasnost </a:t>
            </a:r>
            <a:r>
              <a:rPr lang="sr-Latn-RS" u="sng" dirty="0" smtClean="0">
                <a:solidFill>
                  <a:srgbClr val="000066"/>
                </a:solidFill>
                <a:cs typeface="Times New Roman" pitchFamily="18" charset="0"/>
              </a:rPr>
              <a:t> frekvencija</a:t>
            </a:r>
            <a:r>
              <a:rPr lang="sr-Latn-RS" dirty="0" smtClean="0">
                <a:solidFill>
                  <a:srgbClr val="000066"/>
                </a:solidFill>
                <a:cs typeface="Times New Roman" pitchFamily="18" charset="0"/>
              </a:rPr>
              <a:t>- visina opaženog zvuka</a:t>
            </a:r>
            <a:endParaRPr lang="it-IT" sz="2800" b="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enzorna integracija i njene disfunkcije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je </a:t>
            </a:r>
            <a:r>
              <a:rPr lang="sr-Latn-RS" dirty="0" smtClean="0"/>
              <a:t>neurobiološka</a:t>
            </a:r>
            <a:r>
              <a:rPr lang="sr-Latn-CS" dirty="0" smtClean="0"/>
              <a:t> aktivnost ili sposobnost mozga da organizuje i integriše osete iz različitih senzornih kanala</a:t>
            </a:r>
          </a:p>
          <a:p>
            <a:r>
              <a:rPr lang="sr-Latn-CS" dirty="0" smtClean="0"/>
              <a:t> “Mozak je aparat za obradu oseta”</a:t>
            </a:r>
          </a:p>
          <a:p>
            <a:r>
              <a:rPr lang="sr-Latn-CS" dirty="0" smtClean="0"/>
              <a:t>Sposobnost senzorne integracije  se raspoređuje na Gausovoj krivoj</a:t>
            </a:r>
          </a:p>
          <a:p>
            <a:r>
              <a:rPr lang="sr-Latn-CS" dirty="0" smtClean="0"/>
              <a:t>Disfunkcija senzorne integracije javlja se najčešće kod dece sa autizmom, pervazivnim razvojnim poremećajima,</a:t>
            </a:r>
            <a:r>
              <a:rPr lang="sr-Latn-CS" dirty="0" smtClean="0">
                <a:solidFill>
                  <a:srgbClr val="FF0000"/>
                </a:solidFill>
              </a:rPr>
              <a:t>sa govornim poremećajima</a:t>
            </a:r>
            <a:r>
              <a:rPr lang="sr-Latn-CS" dirty="0" smtClean="0"/>
              <a:t>, cerebralnom paralizom, ometenošću u mentalnom razvoju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Disfunkcija senzorne integracije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Češća je kod:</a:t>
            </a:r>
          </a:p>
          <a:p>
            <a:pPr>
              <a:buFontTx/>
              <a:buChar char="-"/>
            </a:pPr>
            <a:r>
              <a:rPr lang="sr-Latn-CS" dirty="0" smtClean="0"/>
              <a:t>Dece koja duže borave u instituciji</a:t>
            </a:r>
          </a:p>
          <a:p>
            <a:pPr>
              <a:buFontTx/>
              <a:buChar char="-"/>
            </a:pPr>
            <a:r>
              <a:rPr lang="sr-Latn-CS" dirty="0" smtClean="0"/>
              <a:t>Dece sa poremećajima pažnje i učenja</a:t>
            </a:r>
          </a:p>
          <a:p>
            <a:pPr>
              <a:buFontTx/>
              <a:buChar char="-"/>
            </a:pPr>
            <a:r>
              <a:rPr lang="sr-Latn-CS" dirty="0" smtClean="0"/>
              <a:t>Dečaka  (prema rezultatima nekih istraživanja).</a:t>
            </a:r>
          </a:p>
          <a:p>
            <a:pPr>
              <a:buNone/>
            </a:pPr>
            <a:r>
              <a:rPr lang="sr-Latn-CS" dirty="0" smtClean="0">
                <a:solidFill>
                  <a:srgbClr val="FF0000"/>
                </a:solidFill>
              </a:rPr>
              <a:t>- Vezana je često za govorno  jezičke poremećaje</a:t>
            </a:r>
          </a:p>
          <a:p>
            <a:pPr>
              <a:buNone/>
            </a:pPr>
            <a:r>
              <a:rPr lang="sr-Latn-CS" dirty="0" smtClean="0"/>
              <a:t>  kao što su zaostajanje u razvoju govora i jezika,</a:t>
            </a:r>
          </a:p>
          <a:p>
            <a:pPr>
              <a:buNone/>
            </a:pPr>
            <a:r>
              <a:rPr lang="sr-Latn-CS" dirty="0" smtClean="0"/>
              <a:t>  disgrafije  i disleksije</a:t>
            </a:r>
          </a:p>
          <a:p>
            <a:pPr>
              <a:buNone/>
            </a:pPr>
            <a:r>
              <a:rPr lang="sr-Latn-CS" dirty="0" smtClean="0"/>
              <a:t>- Vezana je i za diskalkulije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2.</a:t>
            </a:r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Latn-CS" u="sng" dirty="0" smtClean="0">
                <a:solidFill>
                  <a:srgbClr val="00B0F0"/>
                </a:solidFill>
              </a:rPr>
              <a:t>Nivo opažanja  </a:t>
            </a:r>
            <a:r>
              <a:rPr lang="sr-Latn-CS" dirty="0" smtClean="0">
                <a:solidFill>
                  <a:srgbClr val="00B0F0"/>
                </a:solidFill>
              </a:rPr>
              <a:t>(percepcija</a:t>
            </a:r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b="1" dirty="0" smtClean="0"/>
              <a:t>Žan Pijaže:</a:t>
            </a:r>
            <a:r>
              <a:rPr lang="sr-Latn-CS" dirty="0" smtClean="0"/>
              <a:t> opažanje je </a:t>
            </a:r>
            <a:r>
              <a:rPr lang="sr-Latn-CS" dirty="0" smtClean="0">
                <a:solidFill>
                  <a:srgbClr val="FF0000"/>
                </a:solidFill>
              </a:rPr>
              <a:t>saznavanje</a:t>
            </a:r>
            <a:r>
              <a:rPr lang="sr-Latn-CS" dirty="0" smtClean="0"/>
              <a:t> o objektima na osnovu njihovog prisustva u čulnom polju ili na osnovu informacija koje dopiru do subjekta posredstvom stimulacija definisanih fizikom</a:t>
            </a:r>
          </a:p>
          <a:p>
            <a:r>
              <a:rPr lang="sr-Latn-CS" dirty="0" smtClean="0"/>
              <a:t>Nivo oseta podrazumeva fiziološki strukturiran čulni utisak kome se na nivou percepcije pridodaje kognitivni momenat identifikacije objekta i pridavanje značenja tom objektu </a:t>
            </a:r>
            <a:endParaRPr lang="en-US" dirty="0" smtClean="0"/>
          </a:p>
          <a:p>
            <a:pPr>
              <a:buNone/>
            </a:pPr>
            <a:endParaRPr lang="sr-Latn-C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Saznajno (kognitivno) funkcionisanje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Saznajna funkcija je jedan aspekt svesnog života koji se teoretski izdvaja od  emocionalnog i voljnog funkcionisanja</a:t>
            </a:r>
            <a:endParaRPr lang="sr-Latn-RS" dirty="0" smtClean="0"/>
          </a:p>
          <a:p>
            <a:pPr>
              <a:buNone/>
            </a:pPr>
            <a:endParaRPr lang="en-US" dirty="0" smtClean="0"/>
          </a:p>
          <a:p>
            <a:r>
              <a:rPr lang="sr-Latn-CS" dirty="0" smtClean="0"/>
              <a:t>Proces tokom koga pojedinac postaje svestan spoljašnje i unutrašnje stvarnosti,dakle stiče saznanje o njoj preko opažanja  pamćenja,  prosuđivanja, zaključivanja i </a:t>
            </a:r>
            <a:r>
              <a:rPr lang="sr-Latn-CS" dirty="0" smtClean="0">
                <a:solidFill>
                  <a:srgbClr val="FF0000"/>
                </a:solidFill>
              </a:rPr>
              <a:t>upotrebom jezika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C000"/>
                </a:solidFill>
              </a:rPr>
              <a:t>Psihologija percepcije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s-ES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GESTALT TEORIJA</a:t>
            </a:r>
            <a:r>
              <a:rPr lang="es-ES" dirty="0" smtClean="0">
                <a:solidFill>
                  <a:srgbClr val="000066"/>
                </a:solidFill>
              </a:rPr>
              <a:t> – </a:t>
            </a:r>
            <a:r>
              <a:rPr lang="es-ES" dirty="0" err="1" smtClean="0">
                <a:solidFill>
                  <a:srgbClr val="000066"/>
                </a:solidFill>
              </a:rPr>
              <a:t>geštaltistički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pristup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ističe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važnost</a:t>
            </a:r>
            <a:r>
              <a:rPr lang="es-ES" dirty="0" smtClean="0">
                <a:solidFill>
                  <a:srgbClr val="000066"/>
                </a:solidFill>
              </a:rPr>
              <a:t>  </a:t>
            </a:r>
            <a:r>
              <a:rPr lang="es-ES" dirty="0" err="1" smtClean="0">
                <a:solidFill>
                  <a:srgbClr val="000066"/>
                </a:solidFill>
              </a:rPr>
              <a:t>celine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za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percepciju</a:t>
            </a:r>
            <a:r>
              <a:rPr lang="es-ES" dirty="0" smtClean="0">
                <a:solidFill>
                  <a:srgbClr val="000066"/>
                </a:solidFill>
              </a:rPr>
              <a:t>. Celina</a:t>
            </a:r>
            <a:r>
              <a:rPr lang="sr-Latn-RS" dirty="0" smtClean="0">
                <a:solidFill>
                  <a:srgbClr val="000066"/>
                </a:solidFill>
              </a:rPr>
              <a:t> opaženog</a:t>
            </a:r>
            <a:r>
              <a:rPr lang="es-ES" dirty="0" smtClean="0">
                <a:solidFill>
                  <a:srgbClr val="000066"/>
                </a:solidFill>
              </a:rPr>
              <a:t> se </a:t>
            </a:r>
            <a:r>
              <a:rPr lang="es-ES" dirty="0" err="1" smtClean="0">
                <a:solidFill>
                  <a:srgbClr val="000066"/>
                </a:solidFill>
              </a:rPr>
              <a:t>razlikuje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od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zbira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njenih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pojedinačnih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delova</a:t>
            </a:r>
            <a:r>
              <a:rPr lang="es-ES" dirty="0" smtClean="0">
                <a:solidFill>
                  <a:srgbClr val="000066"/>
                </a:solidFill>
              </a:rPr>
              <a:t>. </a:t>
            </a:r>
            <a:r>
              <a:rPr lang="it-IT" dirty="0" smtClean="0">
                <a:solidFill>
                  <a:srgbClr val="000066"/>
                </a:solidFill>
              </a:rPr>
              <a:t> </a:t>
            </a:r>
            <a:endParaRPr lang="sr-Latn-CS" dirty="0" smtClean="0">
              <a:solidFill>
                <a:srgbClr val="000066"/>
              </a:solidFill>
            </a:endParaRPr>
          </a:p>
          <a:p>
            <a:pPr>
              <a:defRPr/>
            </a:pPr>
            <a:r>
              <a:rPr lang="es-ES" dirty="0" smtClean="0">
                <a:solidFill>
                  <a:srgbClr val="000066"/>
                </a:solidFill>
              </a:rPr>
              <a:t>Ni</a:t>
            </a:r>
            <a:r>
              <a:rPr lang="sr-Latn-RS" dirty="0" smtClean="0">
                <a:solidFill>
                  <a:srgbClr val="000066"/>
                </a:solidFill>
              </a:rPr>
              <a:t>z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tonova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postaje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melodija</a:t>
            </a:r>
            <a:r>
              <a:rPr lang="es-ES" dirty="0" smtClean="0">
                <a:solidFill>
                  <a:srgbClr val="000066"/>
                </a:solidFill>
              </a:rPr>
              <a:t> </a:t>
            </a:r>
            <a:r>
              <a:rPr lang="es-ES" dirty="0" err="1" smtClean="0">
                <a:solidFill>
                  <a:srgbClr val="000066"/>
                </a:solidFill>
              </a:rPr>
              <a:t>daju</a:t>
            </a:r>
            <a:r>
              <a:rPr lang="sr-Latn-RS" dirty="0" smtClean="0">
                <a:solidFill>
                  <a:srgbClr val="000066"/>
                </a:solidFill>
              </a:rPr>
              <a:t>ć</a:t>
            </a:r>
            <a:r>
              <a:rPr lang="es-ES" dirty="0" smtClean="0">
                <a:solidFill>
                  <a:srgbClr val="000066"/>
                </a:solidFill>
              </a:rPr>
              <a:t>i </a:t>
            </a:r>
            <a:r>
              <a:rPr lang="es-ES" dirty="0" err="1" smtClean="0">
                <a:solidFill>
                  <a:srgbClr val="000066"/>
                </a:solidFill>
              </a:rPr>
              <a:t>jedinstven</a:t>
            </a:r>
            <a:r>
              <a:rPr lang="es-ES" dirty="0" smtClean="0">
                <a:solidFill>
                  <a:srgbClr val="000066"/>
                </a:solidFill>
              </a:rPr>
              <a:t> ge</a:t>
            </a:r>
            <a:r>
              <a:rPr lang="sr-Latn-RS" dirty="0" smtClean="0">
                <a:solidFill>
                  <a:srgbClr val="000066"/>
                </a:solidFill>
              </a:rPr>
              <a:t>š</a:t>
            </a:r>
            <a:r>
              <a:rPr lang="es-ES" dirty="0" err="1" smtClean="0">
                <a:solidFill>
                  <a:srgbClr val="000066"/>
                </a:solidFill>
              </a:rPr>
              <a:t>talt</a:t>
            </a:r>
            <a:r>
              <a:rPr lang="sr-Latn-RS" dirty="0" smtClean="0">
                <a:solidFill>
                  <a:srgbClr val="000066"/>
                </a:solidFill>
              </a:rPr>
              <a:t> koji se ne menja ako se svira , zviždi ili peva, ako se menja ritam ili oktava. </a:t>
            </a:r>
            <a:r>
              <a:rPr lang="en-US" dirty="0" smtClean="0">
                <a:solidFill>
                  <a:srgbClr val="000066"/>
                </a:solidFill>
              </a:rPr>
              <a:t>R</a:t>
            </a:r>
            <a:r>
              <a:rPr lang="sr-Latn-RS" dirty="0" smtClean="0">
                <a:solidFill>
                  <a:srgbClr val="000066"/>
                </a:solidFill>
              </a:rPr>
              <a:t>elacije između elemenata (tonova) određene su celinom  (geštaltom) . Elemenati se mogu menjati a da geštalt ostane isti. Uslov je da se ne promene relacije među elementima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68313" y="37584"/>
            <a:ext cx="81724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r-Latn-RS" sz="2400" dirty="0" smtClean="0">
                <a:solidFill>
                  <a:srgbClr val="000066"/>
                </a:solidFill>
              </a:rPr>
              <a:t>PERCEPTIVNI  </a:t>
            </a:r>
            <a:r>
              <a:rPr lang="it-IT" sz="2400" b="0" dirty="0" smtClean="0">
                <a:solidFill>
                  <a:srgbClr val="000066"/>
                </a:solidFill>
              </a:rPr>
              <a:t>POREMEĆAJI</a:t>
            </a:r>
            <a:endParaRPr lang="it-IT" sz="2400" b="0" dirty="0">
              <a:solidFill>
                <a:srgbClr val="000066"/>
              </a:solidFill>
            </a:endParaRPr>
          </a:p>
          <a:p>
            <a:pPr algn="ctr"/>
            <a:endParaRPr lang="sr-Latn-CS" sz="2400" b="0" dirty="0">
              <a:solidFill>
                <a:srgbClr val="000066"/>
              </a:solidFill>
            </a:endParaRPr>
          </a:p>
          <a:p>
            <a:pPr algn="ctr"/>
            <a:r>
              <a:rPr lang="it-IT" sz="2400" dirty="0" smtClean="0">
                <a:solidFill>
                  <a:srgbClr val="000066"/>
                </a:solidFill>
              </a:rPr>
              <a:t>A-</a:t>
            </a:r>
            <a:r>
              <a:rPr lang="sr-Latn-RS" sz="2400" dirty="0" smtClean="0">
                <a:solidFill>
                  <a:srgbClr val="000066"/>
                </a:solidFill>
              </a:rPr>
              <a:t>(</a:t>
            </a:r>
            <a:r>
              <a:rPr lang="it-IT" sz="2400" dirty="0" smtClean="0">
                <a:solidFill>
                  <a:srgbClr val="000066"/>
                </a:solidFill>
              </a:rPr>
              <a:t>grčki </a:t>
            </a:r>
            <a:r>
              <a:rPr lang="sr-Latn-RS" sz="2400" dirty="0" smtClean="0">
                <a:solidFill>
                  <a:srgbClr val="000066"/>
                </a:solidFill>
              </a:rPr>
              <a:t>)</a:t>
            </a:r>
            <a:r>
              <a:rPr lang="it-IT" sz="2400" dirty="0" smtClean="0">
                <a:solidFill>
                  <a:srgbClr val="FF0000"/>
                </a:solidFill>
              </a:rPr>
              <a:t>“</a:t>
            </a:r>
            <a:r>
              <a:rPr lang="it-IT" sz="2400" dirty="0">
                <a:solidFill>
                  <a:srgbClr val="FF0000"/>
                </a:solidFill>
              </a:rPr>
              <a:t>bez”; </a:t>
            </a:r>
            <a:r>
              <a:rPr lang="it-IT" sz="2400" dirty="0" smtClean="0">
                <a:solidFill>
                  <a:srgbClr val="000066"/>
                </a:solidFill>
              </a:rPr>
              <a:t>gnosis</a:t>
            </a:r>
            <a:r>
              <a:rPr lang="sr-Latn-RS" sz="2400" dirty="0" smtClean="0">
                <a:solidFill>
                  <a:srgbClr val="000066"/>
                </a:solidFill>
              </a:rPr>
              <a:t>-</a:t>
            </a:r>
            <a:r>
              <a:rPr lang="it-IT" sz="2400" dirty="0" smtClean="0">
                <a:solidFill>
                  <a:srgbClr val="FF0000"/>
                </a:solidFill>
              </a:rPr>
              <a:t>“</a:t>
            </a:r>
            <a:r>
              <a:rPr lang="sr-Latn-RS" sz="2400" dirty="0" smtClean="0">
                <a:solidFill>
                  <a:srgbClr val="FF0000"/>
                </a:solidFill>
              </a:rPr>
              <a:t>z</a:t>
            </a:r>
            <a:r>
              <a:rPr lang="it-IT" sz="2400" dirty="0" smtClean="0">
                <a:solidFill>
                  <a:srgbClr val="FF0000"/>
                </a:solidFill>
              </a:rPr>
              <a:t>nanje</a:t>
            </a:r>
            <a:r>
              <a:rPr lang="it-IT" sz="2400" dirty="0">
                <a:solidFill>
                  <a:srgbClr val="FF0000"/>
                </a:solidFill>
              </a:rPr>
              <a:t>”</a:t>
            </a:r>
            <a:r>
              <a:rPr lang="it-IT" sz="2400" dirty="0">
                <a:solidFill>
                  <a:srgbClr val="000066"/>
                </a:solidFill>
              </a:rPr>
              <a:t>; agnozija = percepcija bez </a:t>
            </a:r>
            <a:r>
              <a:rPr lang="it-IT" sz="2400" dirty="0" smtClean="0">
                <a:solidFill>
                  <a:srgbClr val="000066"/>
                </a:solidFill>
              </a:rPr>
              <a:t>znanja</a:t>
            </a:r>
            <a:endParaRPr lang="sr-Latn-RS" sz="2400" u="sng" dirty="0" smtClean="0">
              <a:solidFill>
                <a:srgbClr val="000066"/>
              </a:solidFill>
            </a:endParaRPr>
          </a:p>
          <a:p>
            <a:pPr algn="ctr"/>
            <a:endParaRPr lang="sr-Latn-RS" sz="2400" u="sng" dirty="0" smtClean="0">
              <a:solidFill>
                <a:srgbClr val="000066"/>
              </a:solidFill>
            </a:endParaRPr>
          </a:p>
          <a:p>
            <a:pPr algn="ctr"/>
            <a:r>
              <a:rPr lang="sr-Latn-RS" sz="2400" u="sng" dirty="0" smtClean="0">
                <a:solidFill>
                  <a:srgbClr val="000066"/>
                </a:solidFill>
              </a:rPr>
              <a:t>Predstavlja</a:t>
            </a:r>
            <a:r>
              <a:rPr lang="it-IT" sz="2400" u="sng" dirty="0" smtClean="0">
                <a:solidFill>
                  <a:srgbClr val="000066"/>
                </a:solidFill>
              </a:rPr>
              <a:t> </a:t>
            </a:r>
            <a:r>
              <a:rPr lang="it-IT" sz="2400" u="sng" dirty="0">
                <a:solidFill>
                  <a:srgbClr val="000066"/>
                </a:solidFill>
              </a:rPr>
              <a:t>ozbiljno oštećenje sposobnosti da se percipiraju i interpretiraju čulne informacije.</a:t>
            </a:r>
            <a:endParaRPr lang="sr-Latn-CS" sz="2400" b="0" dirty="0">
              <a:solidFill>
                <a:srgbClr val="000066"/>
              </a:solidFill>
            </a:endParaRPr>
          </a:p>
          <a:p>
            <a:pPr algn="ctr"/>
            <a:r>
              <a:rPr lang="it-IT" sz="2400" b="0" dirty="0">
                <a:solidFill>
                  <a:srgbClr val="000066"/>
                </a:solidFill>
              </a:rPr>
              <a:t>Agnozije su često uzrokovane povredama mozga </a:t>
            </a:r>
            <a:r>
              <a:rPr lang="it-IT" sz="2400" b="0" dirty="0" smtClean="0">
                <a:solidFill>
                  <a:srgbClr val="000066"/>
                </a:solidFill>
              </a:rPr>
              <a:t>.</a:t>
            </a:r>
            <a:endParaRPr lang="sr-Latn-RS" sz="2400" b="0" dirty="0" smtClean="0">
              <a:solidFill>
                <a:srgbClr val="000066"/>
              </a:solidFill>
            </a:endParaRPr>
          </a:p>
          <a:p>
            <a:pPr algn="ctr"/>
            <a:endParaRPr lang="sr-Latn-CS" sz="2400" b="0" dirty="0">
              <a:solidFill>
                <a:srgbClr val="000066"/>
              </a:solidFill>
            </a:endParaRPr>
          </a:p>
          <a:p>
            <a:pPr algn="ctr"/>
            <a:r>
              <a:rPr lang="sr-Latn-RS" sz="2400" dirty="0" smtClean="0">
                <a:solidFill>
                  <a:srgbClr val="000066"/>
                </a:solidFill>
              </a:rPr>
              <a:t>*</a:t>
            </a:r>
            <a:r>
              <a:rPr lang="it-IT" sz="2400" dirty="0" smtClean="0">
                <a:solidFill>
                  <a:srgbClr val="FF0000"/>
                </a:solidFill>
              </a:rPr>
              <a:t>Vizuelne </a:t>
            </a:r>
            <a:r>
              <a:rPr lang="it-IT" sz="2400" dirty="0">
                <a:solidFill>
                  <a:srgbClr val="FF0000"/>
                </a:solidFill>
              </a:rPr>
              <a:t>agnozije </a:t>
            </a:r>
            <a:r>
              <a:rPr lang="it-IT" sz="2400" dirty="0">
                <a:solidFill>
                  <a:srgbClr val="000066"/>
                </a:solidFill>
              </a:rPr>
              <a:t>– nemogućnost </a:t>
            </a:r>
            <a:r>
              <a:rPr lang="it-IT" sz="2400" dirty="0" smtClean="0">
                <a:solidFill>
                  <a:srgbClr val="000066"/>
                </a:solidFill>
              </a:rPr>
              <a:t>viz.prepoznavanja</a:t>
            </a:r>
            <a:r>
              <a:rPr lang="it-IT" sz="2400" b="0" dirty="0" smtClean="0">
                <a:solidFill>
                  <a:srgbClr val="000066"/>
                </a:solidFill>
              </a:rPr>
              <a:t>  predmet</a:t>
            </a:r>
            <a:r>
              <a:rPr lang="sr-Latn-RS" sz="2400" b="0" dirty="0" smtClean="0">
                <a:solidFill>
                  <a:srgbClr val="000066"/>
                </a:solidFill>
              </a:rPr>
              <a:t>a</a:t>
            </a:r>
          </a:p>
          <a:p>
            <a:pPr algn="ctr"/>
            <a:r>
              <a:rPr lang="sr-Latn-RS" sz="2400" dirty="0" smtClean="0">
                <a:solidFill>
                  <a:srgbClr val="000066"/>
                </a:solidFill>
              </a:rPr>
              <a:t>*</a:t>
            </a:r>
            <a:r>
              <a:rPr lang="es-ES" sz="2400" dirty="0" err="1" smtClean="0">
                <a:solidFill>
                  <a:srgbClr val="FF0000"/>
                </a:solidFill>
              </a:rPr>
              <a:t>Prostorne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agnozije</a:t>
            </a:r>
            <a:r>
              <a:rPr lang="sr-Latn-RS" sz="2400" dirty="0" smtClean="0">
                <a:solidFill>
                  <a:srgbClr val="000066"/>
                </a:solidFill>
              </a:rPr>
              <a:t>-</a:t>
            </a:r>
            <a:r>
              <a:rPr lang="es-ES" sz="2400" dirty="0" err="1" smtClean="0">
                <a:solidFill>
                  <a:srgbClr val="000066"/>
                </a:solidFill>
              </a:rPr>
              <a:t>nastaj</a:t>
            </a:r>
            <a:r>
              <a:rPr lang="sr-Latn-RS" sz="2400" dirty="0" smtClean="0">
                <a:solidFill>
                  <a:srgbClr val="000066"/>
                </a:solidFill>
              </a:rPr>
              <a:t>u</a:t>
            </a:r>
            <a:r>
              <a:rPr lang="es-ES" sz="2400" dirty="0" smtClean="0">
                <a:solidFill>
                  <a:srgbClr val="000066"/>
                </a:solidFill>
              </a:rPr>
              <a:t> </a:t>
            </a:r>
            <a:r>
              <a:rPr lang="es-ES" sz="2400" dirty="0" err="1">
                <a:solidFill>
                  <a:srgbClr val="000066"/>
                </a:solidFill>
              </a:rPr>
              <a:t>od</a:t>
            </a:r>
            <a:r>
              <a:rPr lang="es-ES" sz="2400" dirty="0">
                <a:solidFill>
                  <a:srgbClr val="000066"/>
                </a:solidFill>
              </a:rPr>
              <a:t> </a:t>
            </a:r>
            <a:r>
              <a:rPr lang="es-ES" sz="2400" dirty="0" err="1">
                <a:solidFill>
                  <a:srgbClr val="000066"/>
                </a:solidFill>
              </a:rPr>
              <a:t>povreda</a:t>
            </a:r>
            <a:r>
              <a:rPr lang="es-ES" sz="2400" dirty="0">
                <a:solidFill>
                  <a:srgbClr val="000066"/>
                </a:solidFill>
              </a:rPr>
              <a:t> u </a:t>
            </a:r>
            <a:r>
              <a:rPr lang="es-ES" sz="2400" dirty="0" err="1" smtClean="0">
                <a:solidFill>
                  <a:srgbClr val="000066"/>
                </a:solidFill>
              </a:rPr>
              <a:t>parijetalnom</a:t>
            </a:r>
            <a:endParaRPr lang="sr-Latn-RS" sz="2400" dirty="0" smtClean="0">
              <a:solidFill>
                <a:srgbClr val="000066"/>
              </a:solidFill>
            </a:endParaRPr>
          </a:p>
          <a:p>
            <a:pPr algn="ctr"/>
            <a:r>
              <a:rPr lang="es-ES" sz="2400" dirty="0" smtClean="0">
                <a:solidFill>
                  <a:srgbClr val="000066"/>
                </a:solidFill>
              </a:rPr>
              <a:t> </a:t>
            </a:r>
            <a:r>
              <a:rPr lang="es-ES" sz="2400" dirty="0" err="1">
                <a:solidFill>
                  <a:srgbClr val="000066"/>
                </a:solidFill>
              </a:rPr>
              <a:t>delu</a:t>
            </a:r>
            <a:r>
              <a:rPr lang="es-ES" sz="2400" dirty="0">
                <a:solidFill>
                  <a:srgbClr val="000066"/>
                </a:solidFill>
              </a:rPr>
              <a:t> </a:t>
            </a:r>
            <a:r>
              <a:rPr lang="es-ES" sz="2400" dirty="0" err="1" smtClean="0">
                <a:solidFill>
                  <a:srgbClr val="000066"/>
                </a:solidFill>
              </a:rPr>
              <a:t>mozga</a:t>
            </a:r>
            <a:r>
              <a:rPr lang="es-ES" sz="2400" dirty="0" smtClean="0">
                <a:solidFill>
                  <a:srgbClr val="000066"/>
                </a:solidFill>
              </a:rPr>
              <a:t> </a:t>
            </a:r>
            <a:r>
              <a:rPr lang="es-ES" sz="2400" dirty="0">
                <a:solidFill>
                  <a:srgbClr val="000066"/>
                </a:solidFill>
              </a:rPr>
              <a:t>i </a:t>
            </a:r>
            <a:r>
              <a:rPr lang="es-ES" sz="2400" dirty="0" err="1">
                <a:solidFill>
                  <a:srgbClr val="000066"/>
                </a:solidFill>
              </a:rPr>
              <a:t>osoba</a:t>
            </a:r>
            <a:r>
              <a:rPr lang="es-ES" sz="2400" dirty="0">
                <a:solidFill>
                  <a:srgbClr val="000066"/>
                </a:solidFill>
              </a:rPr>
              <a:t> </a:t>
            </a:r>
            <a:r>
              <a:rPr lang="es-ES" sz="2400" dirty="0" err="1">
                <a:solidFill>
                  <a:srgbClr val="000066"/>
                </a:solidFill>
              </a:rPr>
              <a:t>ima</a:t>
            </a:r>
            <a:r>
              <a:rPr lang="es-ES" sz="2400" dirty="0">
                <a:solidFill>
                  <a:srgbClr val="000066"/>
                </a:solidFill>
              </a:rPr>
              <a:t> </a:t>
            </a:r>
            <a:r>
              <a:rPr lang="es-ES" sz="2400" b="0" dirty="0" err="1">
                <a:solidFill>
                  <a:srgbClr val="000066"/>
                </a:solidFill>
              </a:rPr>
              <a:t>ozbiljne</a:t>
            </a:r>
            <a:r>
              <a:rPr lang="es-ES" sz="2400" b="0" dirty="0">
                <a:solidFill>
                  <a:srgbClr val="000066"/>
                </a:solidFill>
              </a:rPr>
              <a:t> </a:t>
            </a:r>
            <a:r>
              <a:rPr lang="es-ES" sz="2400" b="0" dirty="0" err="1">
                <a:solidFill>
                  <a:srgbClr val="000066"/>
                </a:solidFill>
              </a:rPr>
              <a:t>poteškoće</a:t>
            </a:r>
            <a:r>
              <a:rPr lang="es-ES" sz="2400" b="0" dirty="0">
                <a:solidFill>
                  <a:srgbClr val="000066"/>
                </a:solidFill>
              </a:rPr>
              <a:t> </a:t>
            </a:r>
            <a:endParaRPr lang="sr-Latn-RS" sz="2400" b="0" dirty="0" smtClean="0">
              <a:solidFill>
                <a:srgbClr val="000066"/>
              </a:solidFill>
            </a:endParaRPr>
          </a:p>
          <a:p>
            <a:pPr algn="ctr"/>
            <a:r>
              <a:rPr lang="es-ES" sz="2400" b="0" dirty="0" smtClean="0">
                <a:solidFill>
                  <a:srgbClr val="000066"/>
                </a:solidFill>
              </a:rPr>
              <a:t>u </a:t>
            </a:r>
            <a:r>
              <a:rPr lang="es-ES" sz="2400" b="0" dirty="0" err="1">
                <a:solidFill>
                  <a:srgbClr val="000066"/>
                </a:solidFill>
              </a:rPr>
              <a:t>svakodnevnom</a:t>
            </a:r>
            <a:r>
              <a:rPr lang="es-ES" sz="2400" b="0" dirty="0">
                <a:solidFill>
                  <a:srgbClr val="000066"/>
                </a:solidFill>
              </a:rPr>
              <a:t> </a:t>
            </a:r>
            <a:r>
              <a:rPr lang="sr-Latn-RS" sz="2400" b="0" dirty="0" smtClean="0">
                <a:solidFill>
                  <a:srgbClr val="000066"/>
                </a:solidFill>
              </a:rPr>
              <a:t>prostornom </a:t>
            </a:r>
            <a:r>
              <a:rPr lang="es-ES" sz="2400" b="0" dirty="0" err="1" smtClean="0">
                <a:solidFill>
                  <a:srgbClr val="000066"/>
                </a:solidFill>
              </a:rPr>
              <a:t>snalaženju</a:t>
            </a:r>
            <a:r>
              <a:rPr lang="es-ES" sz="2400" b="0" dirty="0">
                <a:solidFill>
                  <a:srgbClr val="000066"/>
                </a:solidFill>
              </a:rPr>
              <a:t>.</a:t>
            </a:r>
            <a:endParaRPr lang="sr-Latn-CS" sz="2400" b="0" dirty="0">
              <a:solidFill>
                <a:srgbClr val="000066"/>
              </a:solidFill>
            </a:endParaRPr>
          </a:p>
          <a:p>
            <a:pPr algn="ctr"/>
            <a:r>
              <a:rPr lang="sr-Latn-RS" sz="2400" dirty="0" smtClean="0">
                <a:solidFill>
                  <a:srgbClr val="000066"/>
                </a:solidFill>
              </a:rPr>
              <a:t>*</a:t>
            </a:r>
            <a:r>
              <a:rPr lang="es-ES" sz="2400" dirty="0" err="1" smtClean="0">
                <a:solidFill>
                  <a:srgbClr val="000066"/>
                </a:solidFill>
              </a:rPr>
              <a:t>Prosopagnozija</a:t>
            </a:r>
            <a:r>
              <a:rPr lang="es-ES" sz="2400" dirty="0" smtClean="0">
                <a:solidFill>
                  <a:srgbClr val="000066"/>
                </a:solidFill>
              </a:rPr>
              <a:t> </a:t>
            </a:r>
            <a:r>
              <a:rPr lang="es-ES" sz="2400" dirty="0">
                <a:solidFill>
                  <a:srgbClr val="000066"/>
                </a:solidFill>
              </a:rPr>
              <a:t>- </a:t>
            </a:r>
            <a:r>
              <a:rPr lang="es-ES" sz="2400" dirty="0" err="1" smtClean="0">
                <a:solidFill>
                  <a:srgbClr val="000066"/>
                </a:solidFill>
              </a:rPr>
              <a:t>povezana</a:t>
            </a:r>
            <a:r>
              <a:rPr lang="es-ES" sz="2400" dirty="0" smtClean="0">
                <a:solidFill>
                  <a:srgbClr val="000066"/>
                </a:solidFill>
              </a:rPr>
              <a:t> </a:t>
            </a:r>
            <a:r>
              <a:rPr lang="es-ES" sz="2400" dirty="0">
                <a:solidFill>
                  <a:srgbClr val="000066"/>
                </a:solidFill>
              </a:rPr>
              <a:t>s </a:t>
            </a:r>
            <a:r>
              <a:rPr lang="es-ES" sz="2400" dirty="0" err="1">
                <a:solidFill>
                  <a:srgbClr val="000066"/>
                </a:solidFill>
              </a:rPr>
              <a:t>oštećenjima</a:t>
            </a:r>
            <a:r>
              <a:rPr lang="es-ES" sz="2400" dirty="0">
                <a:solidFill>
                  <a:srgbClr val="000066"/>
                </a:solidFill>
              </a:rPr>
              <a:t> </a:t>
            </a:r>
            <a:r>
              <a:rPr lang="es-ES" sz="2400" dirty="0" err="1">
                <a:solidFill>
                  <a:srgbClr val="000066"/>
                </a:solidFill>
              </a:rPr>
              <a:t>desnog</a:t>
            </a:r>
            <a:r>
              <a:rPr lang="es-ES" sz="2400" dirty="0">
                <a:solidFill>
                  <a:srgbClr val="000066"/>
                </a:solidFill>
              </a:rPr>
              <a:t> </a:t>
            </a:r>
            <a:r>
              <a:rPr lang="es-ES" sz="2400" dirty="0" err="1">
                <a:solidFill>
                  <a:srgbClr val="000066"/>
                </a:solidFill>
              </a:rPr>
              <a:t>temporalnog</a:t>
            </a:r>
            <a:r>
              <a:rPr lang="es-ES" sz="2400" dirty="0">
                <a:solidFill>
                  <a:srgbClr val="000066"/>
                </a:solidFill>
              </a:rPr>
              <a:t> dela </a:t>
            </a:r>
            <a:r>
              <a:rPr lang="es-ES" sz="2400" dirty="0" err="1" smtClean="0">
                <a:solidFill>
                  <a:srgbClr val="000066"/>
                </a:solidFill>
              </a:rPr>
              <a:t>mozga</a:t>
            </a:r>
            <a:r>
              <a:rPr lang="sr-Latn-RS" sz="2400" dirty="0" smtClean="0">
                <a:solidFill>
                  <a:srgbClr val="000066"/>
                </a:solidFill>
              </a:rPr>
              <a:t>,</a:t>
            </a:r>
            <a:r>
              <a:rPr lang="es-ES" sz="2400" dirty="0" smtClean="0">
                <a:solidFill>
                  <a:srgbClr val="000066"/>
                </a:solidFill>
              </a:rPr>
              <a:t> </a:t>
            </a:r>
            <a:r>
              <a:rPr lang="es-ES" sz="2400" dirty="0" err="1">
                <a:solidFill>
                  <a:srgbClr val="000066"/>
                </a:solidFill>
              </a:rPr>
              <a:t>odnosi</a:t>
            </a:r>
            <a:r>
              <a:rPr lang="es-ES" sz="2400" dirty="0">
                <a:solidFill>
                  <a:srgbClr val="000066"/>
                </a:solidFill>
              </a:rPr>
              <a:t> se </a:t>
            </a:r>
            <a:r>
              <a:rPr lang="es-ES" sz="2400" dirty="0" err="1">
                <a:solidFill>
                  <a:srgbClr val="000066"/>
                </a:solidFill>
              </a:rPr>
              <a:t>na</a:t>
            </a:r>
            <a:r>
              <a:rPr lang="es-ES" sz="2400" dirty="0">
                <a:solidFill>
                  <a:srgbClr val="000066"/>
                </a:solidFill>
              </a:rPr>
              <a:t> </a:t>
            </a:r>
            <a:r>
              <a:rPr lang="es-ES" sz="2400" b="0" dirty="0" err="1">
                <a:solidFill>
                  <a:srgbClr val="000066"/>
                </a:solidFill>
              </a:rPr>
              <a:t>nemogućnost</a:t>
            </a:r>
            <a:r>
              <a:rPr lang="es-ES" sz="2400" b="0" dirty="0">
                <a:solidFill>
                  <a:srgbClr val="000066"/>
                </a:solidFill>
              </a:rPr>
              <a:t> </a:t>
            </a:r>
            <a:r>
              <a:rPr lang="es-ES" sz="2400" b="0" dirty="0" err="1">
                <a:solidFill>
                  <a:srgbClr val="000066"/>
                </a:solidFill>
              </a:rPr>
              <a:t>prepoznavanja</a:t>
            </a:r>
            <a:r>
              <a:rPr lang="es-ES" sz="2400" b="0" dirty="0">
                <a:solidFill>
                  <a:srgbClr val="000066"/>
                </a:solidFill>
              </a:rPr>
              <a:t> </a:t>
            </a:r>
            <a:r>
              <a:rPr lang="es-ES" sz="2400" b="0" dirty="0" err="1">
                <a:solidFill>
                  <a:srgbClr val="000066"/>
                </a:solidFill>
              </a:rPr>
              <a:t>ljudskih</a:t>
            </a:r>
            <a:r>
              <a:rPr lang="es-ES" sz="2400" b="0" dirty="0">
                <a:solidFill>
                  <a:srgbClr val="000066"/>
                </a:solidFill>
              </a:rPr>
              <a:t> </a:t>
            </a:r>
            <a:r>
              <a:rPr lang="es-ES" sz="2400" b="0" dirty="0" err="1">
                <a:solidFill>
                  <a:srgbClr val="000066"/>
                </a:solidFill>
              </a:rPr>
              <a:t>lica</a:t>
            </a:r>
            <a:r>
              <a:rPr lang="es-ES" sz="2400" b="0" dirty="0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pažanje govora  i socijalna percepcija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pažanje govora se sastoji od opažaja glasova, reči, rečenica, dekodiranja njihovog značenja sa opažajem završnih smisaonih celina.</a:t>
            </a:r>
          </a:p>
          <a:p>
            <a:r>
              <a:rPr lang="sr-Latn-RS" dirty="0" smtClean="0"/>
              <a:t>Važan dopunjujući  deo opažanja govora jeste </a:t>
            </a:r>
            <a:r>
              <a:rPr lang="sr-Latn-RS" dirty="0" smtClean="0">
                <a:solidFill>
                  <a:srgbClr val="FF0000"/>
                </a:solidFill>
              </a:rPr>
              <a:t>opažanje emocionalnih stanja pri govorenju i opažanje interakcijskih i socijalnih uslova </a:t>
            </a:r>
            <a:r>
              <a:rPr lang="sr-Latn-RS" dirty="0" smtClean="0"/>
              <a:t>u kojima se govor odvija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ocijalna percepcija odnosi 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 opažanje drugih ljudi  i socijalnog konteksta  , a ona je paralelna sa odvijanjem procesa govora (</a:t>
            </a:r>
            <a:r>
              <a:rPr lang="en-US" dirty="0" err="1" smtClean="0"/>
              <a:t>komunikacije</a:t>
            </a:r>
            <a:r>
              <a:rPr lang="sr-Latn-RS" dirty="0" smtClean="0"/>
              <a:t>)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pažanje govora i socijalna percepcija igraju važnu ulogu u komunikaciji</a:t>
            </a:r>
          </a:p>
          <a:p>
            <a:pPr>
              <a:buNone/>
            </a:pPr>
            <a:r>
              <a:rPr lang="sr-Latn-R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Socijalna percepcija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err="1" smtClean="0"/>
              <a:t>Opažanje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socijalnih</a:t>
            </a:r>
            <a:r>
              <a:rPr lang="en-US" dirty="0" smtClean="0"/>
              <a:t> </a:t>
            </a:r>
            <a:r>
              <a:rPr lang="en-US" dirty="0" err="1" smtClean="0"/>
              <a:t>situacija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Odnosi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opažanje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otkrivaju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, </a:t>
            </a:r>
            <a:r>
              <a:rPr lang="en-US" dirty="0" err="1" smtClean="0"/>
              <a:t>osećanja</a:t>
            </a:r>
            <a:r>
              <a:rPr lang="en-US" dirty="0" smtClean="0"/>
              <a:t> , </a:t>
            </a:r>
            <a:r>
              <a:rPr lang="en-US" dirty="0" err="1" smtClean="0"/>
              <a:t>namere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stavove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opažanje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telesnog</a:t>
            </a:r>
            <a:r>
              <a:rPr lang="en-US" dirty="0" smtClean="0"/>
              <a:t> </a:t>
            </a:r>
            <a:r>
              <a:rPr lang="en-US" dirty="0" err="1" smtClean="0"/>
              <a:t>izgleda</a:t>
            </a:r>
            <a:r>
              <a:rPr lang="sr-Latn-RS" dirty="0" smtClean="0"/>
              <a:t> kao i situacionog konteksta u kome se komunikacija odvija</a:t>
            </a:r>
          </a:p>
          <a:p>
            <a:pPr eaLnBrk="1" hangingPunct="1"/>
            <a:r>
              <a:rPr lang="sr-Latn-RS" dirty="0" smtClean="0"/>
              <a:t>Socijalna percepcija je bitna za pragmatsku upotrebu govora ( jezika) i uspešnu komunikaciju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Jezik i opažanje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Kada dete tokom razvoja nauči imena pojedinih objekata (receptivna i ekspresivna jezička sposobnost) to utiče na razvoj novog kvaliteta percepcije</a:t>
            </a:r>
          </a:p>
          <a:p>
            <a:r>
              <a:rPr lang="sr-Latn-CS" dirty="0" smtClean="0"/>
              <a:t>Eksperiment Šipinove i Surine , primer stimulativne uloge govora  na opažanje i učenje kod male dece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</a:t>
            </a:r>
            <a:r>
              <a:rPr lang="sr-Latn-RS" dirty="0" smtClean="0"/>
              <a:t>z</a:t>
            </a:r>
            <a:r>
              <a:rPr lang="en-US" dirty="0" err="1" smtClean="0"/>
              <a:t>itivan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sr-Latn-RS" dirty="0" smtClean="0"/>
              <a:t> govora na opažanje i učenje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571744"/>
            <a:ext cx="507209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Jezik gluvih utiče na njihovo opažanje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Bolje razvijen oralni jezik gluvih ali i njihov znakovni jezik, imaju stimulativnu ulogu kod vizuelnog raspoznavanja oblika predmeta (Djačkov) i brzine vizuelnog opažanja neverbalnog i verbalnog materijala (Doring &amp;Rozenstain).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Deficitno a</a:t>
            </a:r>
            <a:r>
              <a:rPr lang="en-US" dirty="0" err="1" smtClean="0"/>
              <a:t>uditivno</a:t>
            </a:r>
            <a:r>
              <a:rPr lang="en-US" dirty="0" smtClean="0"/>
              <a:t> o</a:t>
            </a:r>
            <a:r>
              <a:rPr lang="sr-Latn-CS" dirty="0" smtClean="0"/>
              <a:t>pažanje i jezik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Auditivno opažanje je temelj formiranja govora i jezika prirodnim putem. Tek  kasnije </a:t>
            </a:r>
            <a:r>
              <a:rPr lang="en-US" dirty="0" smtClean="0"/>
              <a:t>se </a:t>
            </a:r>
            <a:r>
              <a:rPr lang="en-US" dirty="0" err="1" smtClean="0"/>
              <a:t>uklju</a:t>
            </a:r>
            <a:r>
              <a:rPr lang="sr-Latn-CS" dirty="0" smtClean="0"/>
              <a:t>čuje vizuelno opažanje jezika koje postaje osnov za razvoj čitanja i pisanja.</a:t>
            </a:r>
          </a:p>
          <a:p>
            <a:r>
              <a:rPr lang="sr-Latn-CS" dirty="0" smtClean="0"/>
              <a:t>Deficitna auditivna percepcija gluvih i nagluvih dovodi do krupnih deficita u razvoju njihovog govora i jezika.</a:t>
            </a:r>
          </a:p>
          <a:p>
            <a:r>
              <a:rPr lang="sr-Latn-CS" dirty="0" smtClean="0"/>
              <a:t>Neke reči zasnovane isključivo na auditivnoj percepciji nemaju dovoljno jasno i precizno denotativno značenje za gluvog (muzika, džez)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Vizuelno opažanje i jezik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Nedostatak vizuelne percepcije kod slepih utiče na njihov jezik i razumevanje značenja</a:t>
            </a:r>
          </a:p>
          <a:p>
            <a:pPr>
              <a:buNone/>
            </a:pPr>
            <a:r>
              <a:rPr lang="sr-Latn-CS" dirty="0" smtClean="0"/>
              <a:t>    pojedinih reči.</a:t>
            </a:r>
          </a:p>
          <a:p>
            <a:r>
              <a:rPr lang="sr-Latn-CS" dirty="0" smtClean="0"/>
              <a:t> </a:t>
            </a:r>
            <a:r>
              <a:rPr lang="sr-Latn-CS" dirty="0" smtClean="0">
                <a:solidFill>
                  <a:srgbClr val="FF0000"/>
                </a:solidFill>
              </a:rPr>
              <a:t>Verbalizmi</a:t>
            </a:r>
            <a:r>
              <a:rPr lang="sr-Latn-CS" dirty="0" smtClean="0"/>
              <a:t> kod slepih su reči kojima nedostaje precizna denotativna signifikacija. To su reči iz njihovog jezičkog repertoara sa nedovoljno jasnim i preciznim značenjem jer ono je zasnovano na vizuelnoj percepciji koja je kod njih oštećena(boja,nijansa,mesec,planina).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F0"/>
                </a:solidFill>
              </a:rPr>
              <a:t>3.</a:t>
            </a:r>
            <a:r>
              <a:rPr lang="sr-Latn-CS" u="sng" dirty="0" smtClean="0">
                <a:solidFill>
                  <a:srgbClr val="00B0F0"/>
                </a:solidFill>
              </a:rPr>
              <a:t>Nivo predstava </a:t>
            </a:r>
            <a:endParaRPr lang="en-US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Predstave su mentalne mentalne slike ili “kopije” objekata razvijene na osnovu prošlog iskustva. One su manje jasne i manje detaljne od originalnih percepata </a:t>
            </a:r>
          </a:p>
          <a:p>
            <a:r>
              <a:rPr lang="sr-Latn-CS" dirty="0" smtClean="0"/>
              <a:t>Izuzetak su ejdetske slike (hipermnezija)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kopije</a:t>
            </a:r>
            <a:r>
              <a:rPr lang="sr-Latn-RS" dirty="0" smtClean="0"/>
              <a:t> originalnih percepata</a:t>
            </a:r>
            <a:r>
              <a:rPr lang="en-US" dirty="0" smtClean="0"/>
              <a:t> u </a:t>
            </a:r>
            <a:r>
              <a:rPr lang="en-US" dirty="0" err="1" smtClean="0"/>
              <a:t>doslovnom</a:t>
            </a:r>
            <a:r>
              <a:rPr lang="en-US" dirty="0" smtClean="0"/>
              <a:t> </a:t>
            </a:r>
            <a:r>
              <a:rPr lang="en-US" dirty="0" err="1" smtClean="0"/>
              <a:t>smislu</a:t>
            </a:r>
            <a:r>
              <a:rPr lang="sr-Latn-C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Relacija jezika kao saznajne funkcije sa drugim saznajnim funkcijama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accent6">
                    <a:lumMod val="75000"/>
                  </a:schemeClr>
                </a:solidFill>
              </a:rPr>
              <a:t>Jezik utiče na </a:t>
            </a:r>
            <a:r>
              <a:rPr lang="sr-Latn-CS" dirty="0" smtClean="0"/>
              <a:t>druge saznajne sposobnosti (opažanje, pamćenje, mišljenje)</a:t>
            </a:r>
          </a:p>
          <a:p>
            <a:r>
              <a:rPr lang="sr-Latn-CS" dirty="0" smtClean="0"/>
              <a:t>Saznajne sposobnosti (npr. pamćenje) </a:t>
            </a:r>
            <a:r>
              <a:rPr lang="sr-Latn-CS" dirty="0" smtClean="0">
                <a:solidFill>
                  <a:schemeClr val="accent6">
                    <a:lumMod val="75000"/>
                  </a:schemeClr>
                </a:solidFill>
              </a:rPr>
              <a:t>utiču na jezik </a:t>
            </a:r>
            <a:r>
              <a:rPr lang="sr-Latn-CS" dirty="0" smtClean="0"/>
              <a:t>kojim se služimo</a:t>
            </a:r>
          </a:p>
          <a:p>
            <a:r>
              <a:rPr lang="sr-Latn-CS" dirty="0" smtClean="0"/>
              <a:t>Postoji </a:t>
            </a:r>
            <a:r>
              <a:rPr lang="sr-Latn-CS" dirty="0" smtClean="0">
                <a:solidFill>
                  <a:schemeClr val="accent6">
                    <a:lumMod val="75000"/>
                  </a:schemeClr>
                </a:solidFill>
              </a:rPr>
              <a:t>interaktivno dejstvo </a:t>
            </a:r>
            <a:r>
              <a:rPr lang="sr-Latn-CS" dirty="0" smtClean="0"/>
              <a:t>i menjanje njihove uloge i mesta tokom ontogeneze u ukupnoj mentalnoj organizaciji (Vigotski).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 Predstave i  pamćenje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Predstave su mentalne slike objekata ili događaja razvijene na osnovu prošlog iskustva i na osnovu imaginacije</a:t>
            </a:r>
          </a:p>
          <a:p>
            <a:r>
              <a:rPr lang="sr-Latn-CS" dirty="0" smtClean="0"/>
              <a:t>Pamćenje je čuvanje i skladištenje informacija koje se mogu evocirati i koristiti.</a:t>
            </a:r>
          </a:p>
          <a:p>
            <a:r>
              <a:rPr lang="sr-Latn-CS" dirty="0" smtClean="0"/>
              <a:t>Pamćenje je uslov za usvajanje govora i jezika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sr-Latn-CS" sz="3200" smtClean="0"/>
              <a:t>Neurološka osnova pamćenja</a:t>
            </a:r>
            <a:endParaRPr lang="en-US" sz="32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Latn-CS" sz="2400" dirty="0" smtClean="0">
                <a:solidFill>
                  <a:schemeClr val="tx2"/>
                </a:solidFill>
              </a:rPr>
              <a:t>ENGRAMI- promene u nervnom sistemu nastale pamćenjem</a:t>
            </a:r>
          </a:p>
          <a:p>
            <a:pPr eaLnBrk="1" hangingPunct="1">
              <a:buFont typeface="Wingdings" pitchFamily="2" charset="2"/>
              <a:buNone/>
            </a:pPr>
            <a:endParaRPr lang="sr-Latn-CS" sz="24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r-Latn-CS" sz="2400" dirty="0" smtClean="0">
                <a:solidFill>
                  <a:schemeClr val="tx2"/>
                </a:solidFill>
              </a:rPr>
              <a:t>Lurija: očuvanost memorijskog traga vezana je za promenu  tj. povećanje sadržaja  dezoksiribonukleinske i ribonukleinske kiseline , DNK i RNK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400" dirty="0" smtClean="0">
                <a:solidFill>
                  <a:schemeClr val="tx2"/>
                </a:solidFill>
              </a:rPr>
              <a:t>Molekuli RNK –DNK u jedrima neuronskih ćelija su nosioci  pamćenja i presudni u nasleđivanju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5120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095750"/>
            <a:ext cx="16573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5105400" y="4038600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048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i="1" u="sng" dirty="0">
                <a:solidFill>
                  <a:schemeClr val="tx2"/>
                </a:solidFill>
              </a:rPr>
              <a:t>Hermann </a:t>
            </a:r>
            <a:r>
              <a:rPr lang="en-US" sz="2400" i="1" u="sng" dirty="0" err="1">
                <a:solidFill>
                  <a:schemeClr val="tx2"/>
                </a:solidFill>
              </a:rPr>
              <a:t>Ebbinghaus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sr-Latn-CS" sz="2400" i="1" dirty="0">
                <a:solidFill>
                  <a:schemeClr val="tx2"/>
                </a:solidFill>
              </a:rPr>
              <a:t>(1850-1909) – objasnio </a:t>
            </a:r>
            <a:r>
              <a:rPr lang="sr-Latn-CS" sz="2400" i="1" dirty="0" smtClean="0">
                <a:solidFill>
                  <a:schemeClr val="tx2"/>
                </a:solidFill>
              </a:rPr>
              <a:t> </a:t>
            </a:r>
            <a:r>
              <a:rPr lang="sr-Latn-CS" sz="2400" i="1" dirty="0">
                <a:solidFill>
                  <a:schemeClr val="tx2"/>
                </a:solidFill>
              </a:rPr>
              <a:t>proces zaboravljanja</a:t>
            </a:r>
          </a:p>
          <a:p>
            <a:pPr>
              <a:buFont typeface="Wingdings" pitchFamily="2" charset="2"/>
              <a:buNone/>
            </a:pPr>
            <a:r>
              <a:rPr lang="sr-Latn-CS" sz="2400" i="1" dirty="0">
                <a:solidFill>
                  <a:schemeClr val="tx2"/>
                </a:solidFill>
              </a:rPr>
              <a:t>Koliko brzo zaboravljamo naučenu informaciju? </a:t>
            </a:r>
          </a:p>
          <a:p>
            <a:pPr>
              <a:buFontTx/>
              <a:buChar char="-"/>
            </a:pPr>
            <a:r>
              <a:rPr lang="sr-Latn-CS" sz="2400" i="1" dirty="0">
                <a:solidFill>
                  <a:schemeClr val="tx2"/>
                </a:solidFill>
              </a:rPr>
              <a:t>U toku prvih 20 minuta,</a:t>
            </a:r>
          </a:p>
          <a:p>
            <a:pPr>
              <a:buFontTx/>
              <a:buChar char="-"/>
            </a:pPr>
            <a:r>
              <a:rPr lang="sr-Latn-CS" sz="2400" i="1" dirty="0">
                <a:solidFill>
                  <a:schemeClr val="tx2"/>
                </a:solidFill>
              </a:rPr>
              <a:t>U toku 1 sata,</a:t>
            </a:r>
          </a:p>
          <a:p>
            <a:pPr>
              <a:buFontTx/>
              <a:buChar char="-"/>
            </a:pPr>
            <a:r>
              <a:rPr lang="sr-Latn-CS" sz="2400" i="1" dirty="0">
                <a:solidFill>
                  <a:schemeClr val="tx2"/>
                </a:solidFill>
              </a:rPr>
              <a:t>U toku jednog dana.</a:t>
            </a:r>
            <a:endParaRPr lang="en-US" sz="2400" i="1" dirty="0">
              <a:solidFill>
                <a:schemeClr val="tx2"/>
              </a:solidFill>
            </a:endParaRPr>
          </a:p>
        </p:txBody>
      </p:sp>
      <p:pic>
        <p:nvPicPr>
          <p:cNvPr id="29701" name="Picture 5" descr="Hermann Ebbinghaus">
            <a:hlinkClick r:id="rId2" tooltip="Hermann Ebbinghau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933825"/>
            <a:ext cx="2143125" cy="2609850"/>
          </a:xfrm>
          <a:prstGeom prst="rect">
            <a:avLst/>
          </a:prstGeom>
          <a:noFill/>
        </p:spPr>
      </p:pic>
      <p:pic>
        <p:nvPicPr>
          <p:cNvPr id="29703" name="Picture 7" descr="200px-ForgettingCurve">
            <a:hlinkClick r:id="rId4" tooltip="A typical representation of the forgetting curv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4663" y="2852738"/>
            <a:ext cx="4319587" cy="3744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68313" y="-147082"/>
            <a:ext cx="817245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400" b="0" dirty="0" smtClean="0">
                <a:solidFill>
                  <a:srgbClr val="000066"/>
                </a:solidFill>
              </a:rPr>
              <a:t>POREMEĆAJI</a:t>
            </a:r>
            <a:r>
              <a:rPr lang="sr-Latn-RS" sz="2400" dirty="0" smtClean="0">
                <a:solidFill>
                  <a:srgbClr val="000066"/>
                </a:solidFill>
              </a:rPr>
              <a:t> PAMĆENJA</a:t>
            </a:r>
            <a:endParaRPr lang="it-IT" sz="2400" b="0" dirty="0">
              <a:solidFill>
                <a:srgbClr val="000066"/>
              </a:solidFill>
            </a:endParaRPr>
          </a:p>
          <a:p>
            <a:pPr algn="ctr"/>
            <a:endParaRPr lang="sr-Latn-CS" sz="2400" b="0" dirty="0">
              <a:solidFill>
                <a:srgbClr val="000066"/>
              </a:solidFill>
            </a:endParaRPr>
          </a:p>
          <a:p>
            <a:pPr algn="ctr"/>
            <a:r>
              <a:rPr lang="it-IT" sz="2400" dirty="0">
                <a:solidFill>
                  <a:srgbClr val="000066"/>
                </a:solidFill>
              </a:rPr>
              <a:t>(A-, grčki “bez”; </a:t>
            </a:r>
            <a:r>
              <a:rPr lang="sr-Latn-RS" sz="2400" dirty="0" smtClean="0">
                <a:solidFill>
                  <a:srgbClr val="000066"/>
                </a:solidFill>
              </a:rPr>
              <a:t>mnezia</a:t>
            </a:r>
            <a:r>
              <a:rPr lang="it-IT" sz="2400" dirty="0" smtClean="0">
                <a:solidFill>
                  <a:srgbClr val="000066"/>
                </a:solidFill>
              </a:rPr>
              <a:t> “</a:t>
            </a:r>
            <a:r>
              <a:rPr lang="sr-Latn-RS" sz="2400" dirty="0" smtClean="0">
                <a:solidFill>
                  <a:srgbClr val="000066"/>
                </a:solidFill>
              </a:rPr>
              <a:t>sećanje</a:t>
            </a:r>
            <a:r>
              <a:rPr lang="it-IT" sz="2400" dirty="0" smtClean="0">
                <a:solidFill>
                  <a:srgbClr val="000066"/>
                </a:solidFill>
              </a:rPr>
              <a:t>”; </a:t>
            </a:r>
            <a:r>
              <a:rPr lang="sr-Latn-RS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mnezija </a:t>
            </a:r>
          </a:p>
          <a:p>
            <a:pPr algn="ctr"/>
            <a:endParaRPr lang="sr-Latn-R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ubitak pamćenja može biti organskog porekla usled oštećenja CNS-a ili staračkih promena ali može biti i psihogen npr. usled neke psihičke traume </a:t>
            </a:r>
          </a:p>
          <a:p>
            <a:pPr algn="ctr"/>
            <a:endParaRPr lang="sr-Latn-R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azlikuje se:</a:t>
            </a:r>
          </a:p>
          <a:p>
            <a:pPr algn="ctr"/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 1. 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anterogradna amnezija</a:t>
            </a: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–gubitak sećanja na sadržaje koji su se dogodili nakon traume ili bolesti</a:t>
            </a:r>
          </a:p>
          <a:p>
            <a:pPr algn="ctr"/>
            <a:endParaRPr lang="sr-Latn-R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sr-Latn-RS" sz="2400" dirty="0" smtClean="0"/>
              <a:t>2.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retrogradna amnezija</a:t>
            </a:r>
            <a:r>
              <a:rPr lang="sr-Latn-RS" sz="2400" dirty="0" smtClean="0"/>
              <a:t>- gubitak sećanja na događaje i sadržaje pre nastupa šoka ili bolesti tj. pre gubitka pamćenja</a:t>
            </a:r>
            <a:endParaRPr lang="sr-Latn-R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sr-Latn-RS" sz="2400" b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sr-Latn-R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sr-Latn-RS" sz="2400" b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sr-Latn-CS" sz="24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eposredno (kratkotrajno) pamćenje i jezik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  jeste uslov za odvijanje :</a:t>
            </a:r>
          </a:p>
          <a:p>
            <a:pPr>
              <a:buNone/>
            </a:pPr>
            <a:r>
              <a:rPr lang="sr-Latn-CS" dirty="0" smtClean="0"/>
              <a:t>-konverzacije,</a:t>
            </a:r>
          </a:p>
          <a:p>
            <a:pPr>
              <a:buNone/>
            </a:pPr>
            <a:r>
              <a:rPr lang="sr-Latn-CS" dirty="0" smtClean="0"/>
              <a:t>-čitanja</a:t>
            </a:r>
          </a:p>
          <a:p>
            <a:pPr>
              <a:buNone/>
            </a:pPr>
            <a:r>
              <a:rPr lang="sr-Latn-CS" dirty="0" smtClean="0"/>
              <a:t>-pisanja</a:t>
            </a:r>
          </a:p>
          <a:p>
            <a:pPr>
              <a:buNone/>
            </a:pPr>
            <a:r>
              <a:rPr lang="sr-Latn-CS" dirty="0" smtClean="0"/>
              <a:t>    Da bi se rečenica pošiljaoca mogla doslovno upamtiti kod primaoca, mora imati optimalnu dužinu preko koje nije moguće upamtiti sadržaj 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Dugoročno pamćenje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r-Latn-CS" dirty="0" smtClean="0"/>
              <a:t>Motorne, perceptivne i simboličke šeme u kojima je prethodno izvršena  selekcija obrada i povezivanje sa postojećim znanjem mogu se aktivirati i koristiti  nakon protoka određenog vremena.</a:t>
            </a:r>
          </a:p>
          <a:p>
            <a:pPr>
              <a:buNone/>
            </a:pPr>
            <a:r>
              <a:rPr lang="sr-Latn-CS" dirty="0" smtClean="0"/>
              <a:t>Dugoročno pamćenje </a:t>
            </a:r>
            <a:r>
              <a:rPr lang="sr-Latn-CS" dirty="0" smtClean="0">
                <a:solidFill>
                  <a:srgbClr val="FF0000"/>
                </a:solidFill>
              </a:rPr>
              <a:t>verbalnih sadržaja </a:t>
            </a:r>
            <a:r>
              <a:rPr lang="sr-Latn-CS" dirty="0" smtClean="0"/>
              <a:t>značajno je za školsko učenje, obrazovanje, socijalizaciju itd.</a:t>
            </a:r>
          </a:p>
          <a:p>
            <a:pPr>
              <a:buNone/>
            </a:pPr>
            <a:r>
              <a:rPr lang="sr-Latn-CS" dirty="0" smtClean="0"/>
              <a:t>Dugoročno pamćenje može biti semantičko, epizodno  i proceduralno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4000" smtClean="0">
                <a:latin typeface="Arial" charset="0"/>
                <a:cs typeface="Arial" charset="0"/>
              </a:rPr>
              <a:t>Vrste dugoročnog pamćenja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856663" cy="5327650"/>
          </a:xfrm>
        </p:spPr>
        <p:txBody>
          <a:bodyPr/>
          <a:lstStyle/>
          <a:p>
            <a:r>
              <a:rPr lang="sl-SI" b="1" dirty="0" smtClean="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emantičko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sl-SI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pamćenje osnovnog</a:t>
            </a:r>
            <a:r>
              <a:rPr lang="sl-SI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značenj</a:t>
            </a:r>
            <a:r>
              <a:rPr lang="sr-Latn-C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a, sadrži trajna znanja o svetu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sr-Latn-C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činjenic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ama</a:t>
            </a:r>
            <a:r>
              <a:rPr lang="sr-Latn-C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, pojmov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ima</a:t>
            </a:r>
            <a:r>
              <a:rPr lang="sr-Latn-C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...</a:t>
            </a:r>
            <a:endParaRPr lang="en-GB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sl-SI" b="1" dirty="0" smtClean="0">
                <a:solidFill>
                  <a:schemeClr val="tx2"/>
                </a:solidFill>
                <a:latin typeface="Arial" charset="0"/>
              </a:rPr>
              <a:t>Epizodno- </a:t>
            </a:r>
            <a:r>
              <a:rPr lang="sl-SI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pamćenje detalja,specifične informacije o specifičnim događajima</a:t>
            </a:r>
            <a:endParaRPr lang="en-US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Proceduraln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o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pamćenje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motornih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procedura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npr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vožnja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automobila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  <a:endParaRPr lang="sr-Latn-CS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sr-Latn-RS" dirty="0" smtClean="0"/>
              <a:t>ksperiment Karmajkla i saradnika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</a:t>
            </a:r>
            <a:r>
              <a:rPr lang="sr-Latn-RS" dirty="0" smtClean="0"/>
              <a:t>zorak 38 ispitanika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osmatrali su seriju dvosmislenih vizuelnih draži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ksperimentalnoj grupi su vizuelno izlagani crteži koji su bili verbalno označeni dok su kontrolnoj grupi izlagani bez verbalne oznake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ksperimentalna grupa je bolje pamtila</a:t>
            </a:r>
          </a:p>
          <a:p>
            <a:r>
              <a:rPr lang="en-US" dirty="0" smtClean="0"/>
              <a:t>V</a:t>
            </a:r>
            <a:r>
              <a:rPr lang="sr-Latn-RS" dirty="0" smtClean="0"/>
              <a:t>ariranje verbalne oznake uticalo je na pamćenje povećavajući sličnost reprodukcije sa verbalnom oznakom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Uticaj jezika na pamćenje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Karmajklova</a:t>
            </a:r>
            <a:r>
              <a:rPr lang="sr-Latn-CS" dirty="0" smtClean="0"/>
              <a:t> klasična studija o uticaju jezika na pamćenje neverbalnog materijala   pokazala je da verbalno označavanje </a:t>
            </a:r>
            <a:r>
              <a:rPr lang="sr-Latn-CS" dirty="0" smtClean="0">
                <a:solidFill>
                  <a:schemeClr val="accent6">
                    <a:lumMod val="75000"/>
                  </a:schemeClr>
                </a:solidFill>
              </a:rPr>
              <a:t>poboljšava upamćivanje neverbalnog materijala</a:t>
            </a:r>
            <a:r>
              <a:rPr lang="sr-Latn-CS" dirty="0" smtClean="0"/>
              <a:t> ali da tačnost reprodukcije može da varira u zavisnosti od variranja verbalne oznake. </a:t>
            </a:r>
            <a:r>
              <a:rPr lang="sr-Latn-CS" dirty="0" smtClean="0">
                <a:solidFill>
                  <a:schemeClr val="accent6">
                    <a:lumMod val="75000"/>
                  </a:schemeClr>
                </a:solidFill>
              </a:rPr>
              <a:t>Verbalna oznaka utiče na pamćenje i može da iskrivi sećanje.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Bartlet (1932)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dirty="0" smtClean="0"/>
              <a:t> </a:t>
            </a:r>
          </a:p>
          <a:p>
            <a:pPr>
              <a:buNone/>
            </a:pPr>
            <a:r>
              <a:rPr lang="sr-Latn-CS" dirty="0" smtClean="0"/>
              <a:t>  Eksperimentalno dokazao da jezik utiče na pamćenje</a:t>
            </a:r>
          </a:p>
          <a:p>
            <a:pPr>
              <a:buNone/>
            </a:pPr>
            <a:r>
              <a:rPr lang="sr-Latn-CS" dirty="0" smtClean="0"/>
              <a:t>  Izvršio podelu subjekata istraživanja prema sredstvima koja koriste za pamćenje na:</a:t>
            </a:r>
          </a:p>
          <a:p>
            <a:pPr>
              <a:buNone/>
            </a:pPr>
            <a:r>
              <a:rPr lang="sr-Latn-CS" dirty="0" smtClean="0"/>
              <a:t>  1.  vokalizere – pamćenje zasnovano na jeziku  </a:t>
            </a:r>
          </a:p>
          <a:p>
            <a:pPr>
              <a:buNone/>
            </a:pPr>
            <a:r>
              <a:rPr lang="sr-Latn-CS" dirty="0" smtClean="0"/>
              <a:t>  2. vizualizere-  pamćenje zasnovano na vizualiz.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Majklbastov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Majklbast je predložio model hijerarhije kognitivnog iskustva koji polazi od senzacija, preko percepata,predstava,simbola do pojmova, dakle prelazi </a:t>
            </a:r>
            <a:r>
              <a:rPr lang="en-US" dirty="0" err="1" smtClean="0"/>
              <a:t>petostepeni</a:t>
            </a:r>
            <a:r>
              <a:rPr lang="en-US" dirty="0" smtClean="0"/>
              <a:t> </a:t>
            </a:r>
            <a:r>
              <a:rPr lang="sr-Latn-CS" dirty="0" smtClean="0"/>
              <a:t>put od konkretnog do apstraktnog.</a:t>
            </a:r>
          </a:p>
          <a:p>
            <a:r>
              <a:rPr lang="sr-Latn-CS" dirty="0" smtClean="0"/>
              <a:t>Ovaj model on smatra veoma korisnim za studiranje senzorne deprivacije kao i za izučavanje jezika i jezičke patologije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Eksperimenti sa gluvima i čujućima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   Pokazali su pozitivnu ulogu verbalnog označavanja za upamćivanje neverbalnog materijala i kod čujućih i kod gluvih (koji ga manje koriste) kao i pozitivnu ulogu gestovnog označavanja za upamćivanje kod gluvih</a:t>
            </a:r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Autori istraživanja:   Bler, Bebko i Mekinon,  				       Rozanova itd.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F0"/>
                </a:solidFill>
              </a:rPr>
              <a:t>4.</a:t>
            </a:r>
            <a:r>
              <a:rPr lang="sr-Latn-CS" u="sng" dirty="0" smtClean="0">
                <a:solidFill>
                  <a:srgbClr val="00B0F0"/>
                </a:solidFill>
              </a:rPr>
              <a:t>Nivo simbolizacije</a:t>
            </a:r>
            <a:endParaRPr lang="en-US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Simbolizacija je sposobnost usvajanja znakova ili simbola i njihovog korišćenja za reprezentovanje iskustva.</a:t>
            </a:r>
          </a:p>
          <a:p>
            <a:r>
              <a:rPr lang="sr-Latn-CS" dirty="0" smtClean="0"/>
              <a:t>Simbolima se kodira iskustvo pa sami simboli služe kao reprezenti tog iskustva</a:t>
            </a:r>
          </a:p>
          <a:p>
            <a:r>
              <a:rPr lang="sr-Latn-CS" dirty="0" smtClean="0"/>
              <a:t>Tokom mišljenja čovek manipuliše simbolima, tako obavljajući složene mentalne operacije.</a:t>
            </a:r>
          </a:p>
          <a:p>
            <a:r>
              <a:rPr lang="sr-Latn-CS" dirty="0" smtClean="0"/>
              <a:t>Simboli mogu biti ikonički ili jezički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Simbolička ili semiotička stvarnost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 </a:t>
            </a:r>
            <a:r>
              <a:rPr lang="sr-Latn-CS" b="1" dirty="0" smtClean="0"/>
              <a:t>Ivić Ivan: </a:t>
            </a:r>
            <a:r>
              <a:rPr lang="sr-Latn-CS" dirty="0" smtClean="0"/>
              <a:t>čovek stvara semiotičku stvarnost,svet simboličkih proizvoda kao što su umotvorine, rukotvorine,nauka, umetnost, </a:t>
            </a:r>
          </a:p>
          <a:p>
            <a:pPr>
              <a:buNone/>
            </a:pPr>
            <a:r>
              <a:rPr lang="sr-Latn-CS" dirty="0" smtClean="0"/>
              <a:t>    religija, mitovi</a:t>
            </a:r>
          </a:p>
          <a:p>
            <a:r>
              <a:rPr lang="sr-Latn-CS" dirty="0" smtClean="0"/>
              <a:t>Semiotička tj. simbolička stvarnost je uveliko jezički komponovana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Jezička simbolizacija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Jezička simbolizacija je mentalni proces sticanja,stvaranja i korišćenja jezičkih simbola koji služe za šifriranje (kodiranje ) iskustva.</a:t>
            </a:r>
          </a:p>
          <a:p>
            <a:r>
              <a:rPr lang="sr-Latn-CS" dirty="0" smtClean="0"/>
              <a:t>Najčešći vid simbolizacije koji koristi čovek jeste jezička simbolizacija.</a:t>
            </a:r>
          </a:p>
          <a:p>
            <a:r>
              <a:rPr lang="sr-Latn-CS" dirty="0" smtClean="0"/>
              <a:t>Reč se smatra najsavršenijim i najapstraktnijim simbolom.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Razvojni put jezičke simbolizacije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Prve reči koje dete izgovara imaju voljno-afektivnu usmerenost ka objektu bez učešća intelektualnih činilaca (“mama” – znači: daj da jedem,presvuci me, dođi ovamo).</a:t>
            </a:r>
          </a:p>
          <a:p>
            <a:r>
              <a:rPr lang="sr-Latn-CS" dirty="0" smtClean="0"/>
              <a:t>U početku veza između reči i objekta nije simbolička već više odražava neko svojstvo objekta</a:t>
            </a:r>
          </a:p>
          <a:p>
            <a:r>
              <a:rPr lang="sr-Latn-CS" dirty="0" smtClean="0"/>
              <a:t>Valon: reč je dugo za dete atribut predmeta</a:t>
            </a:r>
          </a:p>
          <a:p>
            <a:r>
              <a:rPr lang="sr-Latn-CS" dirty="0" smtClean="0"/>
              <a:t>Vigotski: Tek na uzrastu od 2g. govor (reč) se povezuje sa objektom na simbolički način.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F0"/>
                </a:solidFill>
              </a:rPr>
              <a:t>5. </a:t>
            </a:r>
            <a:r>
              <a:rPr lang="sr-Latn-CS" u="sng" dirty="0" smtClean="0">
                <a:solidFill>
                  <a:srgbClr val="00B0F0"/>
                </a:solidFill>
              </a:rPr>
              <a:t>Nivo konceptualizacije</a:t>
            </a:r>
            <a:endParaRPr lang="en-US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Formiranje pojmova (koncepata) je najsloženija i najapstraktnija mentalna funkcija, a </a:t>
            </a:r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</a:rPr>
              <a:t>pojam</a:t>
            </a:r>
            <a:r>
              <a:rPr lang="sr-Latn-CS" dirty="0" smtClean="0"/>
              <a:t> najsloženiji  produkt koji koristimo u misaonim operacijama.</a:t>
            </a:r>
          </a:p>
          <a:p>
            <a:r>
              <a:rPr lang="sr-Latn-CS" dirty="0" smtClean="0"/>
              <a:t>Vigotski : “Reč služi kao apstraktni znak ili simbol oko koga se razvija pojam”</a:t>
            </a:r>
          </a:p>
          <a:p>
            <a:pPr>
              <a:buNone/>
            </a:pPr>
            <a:r>
              <a:rPr lang="sr-Latn-CS" dirty="0" smtClean="0"/>
              <a:t>Faze razvoja pojma:1.sinkretički pojam,2.komp- leksivni pojam(pseudopojam)3.pravi pojam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Uloga i značaj jezika u psihičkom funkcionisanju (različite teorije)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Moskovska škola ( Ivanov,Smolenski,Vigotski) ističe </a:t>
            </a:r>
            <a:r>
              <a:rPr lang="sr-Latn-CS" dirty="0" smtClean="0">
                <a:solidFill>
                  <a:srgbClr val="FF0000"/>
                </a:solidFill>
              </a:rPr>
              <a:t>ogromnu ulogu jezika </a:t>
            </a:r>
            <a:r>
              <a:rPr lang="sr-Latn-CS" dirty="0" smtClean="0"/>
              <a:t>u prelasku sa nižih na više mentalne delatnosti</a:t>
            </a:r>
          </a:p>
          <a:p>
            <a:r>
              <a:rPr lang="sr-Latn-CS" dirty="0" smtClean="0"/>
              <a:t>Ženevska škola (Pijaže, Sinklar) jezik ima drugo -stepeni značaj u razvoju viših mentalnih sposobn.</a:t>
            </a:r>
          </a:p>
          <a:p>
            <a:r>
              <a:rPr lang="sr-Latn-CS" dirty="0" smtClean="0"/>
              <a:t>Bruner istakao ulogu govora za razvoj mišljenja  (konzervacija uspešnija uz verbalizaciju)</a:t>
            </a:r>
          </a:p>
          <a:p>
            <a:r>
              <a:rPr lang="sr-Latn-CS" dirty="0" smtClean="0"/>
              <a:t>Frojd istakao ulogu govora i reči za razvoj svesti i Ega kao i za prevođenje nesvesnih sadržaja u svest.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Me</a:t>
            </a:r>
            <a:r>
              <a:rPr lang="sr-Latn-RS" dirty="0" smtClean="0"/>
              <a:t>đ</a:t>
            </a:r>
            <a:r>
              <a:rPr lang="en-US" dirty="0" smtClean="0"/>
              <a:t>u</a:t>
            </a:r>
            <a:r>
              <a:rPr lang="sr-Latn-RS" dirty="0" smtClean="0"/>
              <a:t>narodni dan osoba sa invaliditetom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sr-Latn-RS" dirty="0" smtClean="0">
                <a:solidFill>
                  <a:schemeClr val="accent6">
                    <a:lumMod val="75000"/>
                  </a:schemeClr>
                </a:solidFill>
              </a:rPr>
              <a:t>eć duži niz godina 03. decembar  se obeležava kao međunarodni dan podrške osobama sa ometenošću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Majklbastovo shvatanje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 osnovi modela kao prvi bazični sloj nalazi se senzacija. Senzacija je po složenosti najniži i najkonkretniji oblik iskustva ali ako se on ošteti kao izvor</a:t>
            </a:r>
            <a:r>
              <a:rPr lang="en-US" dirty="0" smtClean="0"/>
              <a:t> </a:t>
            </a:r>
            <a:r>
              <a:rPr lang="sr-Latn-CS" dirty="0" smtClean="0"/>
              <a:t>onda se svaki sledeći, viši nivo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sloj</a:t>
            </a:r>
            <a:r>
              <a:rPr lang="en-US" dirty="0" smtClean="0"/>
              <a:t> </a:t>
            </a:r>
            <a:r>
              <a:rPr lang="en-US" dirty="0" err="1" smtClean="0"/>
              <a:t>iskustva</a:t>
            </a:r>
            <a:r>
              <a:rPr lang="en-US" dirty="0" smtClean="0"/>
              <a:t> u </a:t>
            </a:r>
            <a:r>
              <a:rPr lang="en-US" dirty="0" err="1" smtClean="0"/>
              <a:t>hijerarhiji</a:t>
            </a:r>
            <a:r>
              <a:rPr lang="en-US" dirty="0" smtClean="0"/>
              <a:t>,</a:t>
            </a:r>
            <a:r>
              <a:rPr lang="sr-Latn-CS" dirty="0" smtClean="0"/>
              <a:t> sve do najapstraktnijeg</a:t>
            </a:r>
            <a:r>
              <a:rPr lang="en-US" dirty="0" smtClean="0"/>
              <a:t>,</a:t>
            </a:r>
            <a:r>
              <a:rPr lang="sr-Latn-CS" dirty="0" smtClean="0"/>
              <a:t> takođe oštećuje i menja.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Majklbastov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sr-Latn-CS" dirty="0" smtClean="0"/>
              <a:t>tostepeni model kognitivnog iskustva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71612"/>
            <a:ext cx="8186766" cy="4554551"/>
          </a:xfrm>
        </p:spPr>
        <p:txBody>
          <a:bodyPr>
            <a:norm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3108" y="2214554"/>
            <a:ext cx="4662503" cy="32242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                                       APSTRAKTNO                                     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                                                                                                          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                                                                                                         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                                                                                                         K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                                                                                                        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                                                                                                         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                                                                                                         T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                                                                                                          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                                                                                                          A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                                       KONKRETNO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700338" y="2924174"/>
            <a:ext cx="2800356" cy="17907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KONCEPTUALIZACIJA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SIMBOLIZACIJA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PREDSTAVLJANJE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PERCEPCIJA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SENZACIJA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6000760" y="3429000"/>
            <a:ext cx="357190" cy="12144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F0"/>
                </a:solidFill>
              </a:rPr>
              <a:t>1.Nivo </a:t>
            </a:r>
            <a:r>
              <a:rPr lang="en-US" u="sng" dirty="0" err="1" smtClean="0">
                <a:solidFill>
                  <a:srgbClr val="00B0F0"/>
                </a:solidFill>
              </a:rPr>
              <a:t>senzacija</a:t>
            </a:r>
            <a:endParaRPr lang="en-US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Empiristi</a:t>
            </a:r>
            <a:r>
              <a:rPr lang="sr-Latn-CS" dirty="0" smtClean="0"/>
              <a:t>čka filozofska škola:</a:t>
            </a:r>
            <a:endParaRPr lang="en-US" dirty="0" smtClean="0"/>
          </a:p>
          <a:p>
            <a:r>
              <a:rPr lang="sr-Latn-CS" dirty="0" smtClean="0"/>
              <a:t>Džon Lok: “Nihil est in intelectu quod antea non fuerit in sensu”</a:t>
            </a:r>
          </a:p>
          <a:p>
            <a:r>
              <a:rPr lang="sr-Latn-CS" dirty="0" smtClean="0"/>
              <a:t>Ljudski duh je prazan list hartije (tabula rasa) na kome iskustvo ispisuje svoje sadržaje.</a:t>
            </a:r>
          </a:p>
          <a:p>
            <a:r>
              <a:rPr lang="sr-Latn-CS" dirty="0" smtClean="0"/>
              <a:t>U iskustvu (empiriji) je izvor sveg saznanja i  ideja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1051601_554066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325"/>
            <a:ext cx="91440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75" y="80963"/>
            <a:ext cx="9001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dirty="0" smtClean="0">
                <a:solidFill>
                  <a:srgbClr val="339933"/>
                </a:solidFill>
                <a:latin typeface="Arial" charset="0"/>
              </a:rPr>
              <a:t>                                                          Senzacije</a:t>
            </a:r>
            <a:endParaRPr lang="sr-Latn-CS" b="0" dirty="0">
              <a:solidFill>
                <a:srgbClr val="339933"/>
              </a:solidFill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15900" y="6342063"/>
            <a:ext cx="8785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Latn-CS" b="0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rgbClr val="006600"/>
                </a:solidFill>
                <a:latin typeface="Arial" charset="0"/>
              </a:rPr>
              <a:t>				</a:t>
            </a:r>
            <a:r>
              <a:rPr lang="sr-Latn-CS" b="0" dirty="0" smtClean="0">
                <a:solidFill>
                  <a:srgbClr val="006600"/>
                </a:solidFill>
                <a:latin typeface="Arial" charset="0"/>
              </a:rPr>
              <a:t>                                     </a:t>
            </a:r>
            <a:endParaRPr lang="en-US" b="0" dirty="0">
              <a:solidFill>
                <a:srgbClr val="006600"/>
              </a:solidFill>
              <a:latin typeface="Arial" charset="0"/>
            </a:endParaRPr>
          </a:p>
          <a:p>
            <a:r>
              <a:rPr lang="en-US" sz="1400" b="0" dirty="0">
                <a:solidFill>
                  <a:srgbClr val="006600"/>
                </a:solidFill>
                <a:latin typeface="Arial" charset="0"/>
              </a:rPr>
              <a:t>    			        </a:t>
            </a:r>
            <a:endParaRPr lang="sr-Latn-CS" sz="1400" b="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4480" y="5429264"/>
            <a:ext cx="4929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Aktivnost </a:t>
            </a:r>
            <a:r>
              <a:rPr lang="en-US" dirty="0" smtClean="0"/>
              <a:t> </a:t>
            </a:r>
            <a:r>
              <a:rPr lang="sr-Latn-CS" dirty="0" smtClean="0"/>
              <a:t>nervnog </a:t>
            </a:r>
            <a:r>
              <a:rPr lang="en-US" dirty="0" smtClean="0"/>
              <a:t> </a:t>
            </a:r>
            <a:r>
              <a:rPr lang="sr-Latn-CS" dirty="0" smtClean="0"/>
              <a:t>sistema koja nastaje usled draženja čulnog organa  na psih</a:t>
            </a:r>
            <a:r>
              <a:rPr lang="en-US" dirty="0" err="1" smtClean="0"/>
              <a:t>i</a:t>
            </a:r>
            <a:r>
              <a:rPr lang="sr-Latn-RS" dirty="0" smtClean="0"/>
              <a:t>č</a:t>
            </a:r>
            <a:r>
              <a:rPr lang="sr-Latn-CS" dirty="0" smtClean="0"/>
              <a:t>kom, subjektivnom planu proizvodi</a:t>
            </a:r>
            <a:r>
              <a:rPr lang="sr-Latn-CS" b="1" dirty="0" smtClean="0"/>
              <a:t>   oset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Psihofizika (Oto Fechner-osnivač)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CS" dirty="0" smtClean="0"/>
          </a:p>
          <a:p>
            <a:r>
              <a:rPr lang="sr-Latn-CS" dirty="0" smtClean="0"/>
              <a:t>Bavi se izučavanjem odnosa između fizičke energije i njenih stimulacija na ljudski organizam koje proizvode psihičke ekvivalente tj. čulne</a:t>
            </a:r>
            <a:r>
              <a:rPr lang="sr-Latn-RS" dirty="0" smtClean="0"/>
              <a:t> , opažajne</a:t>
            </a:r>
            <a:r>
              <a:rPr lang="sr-Latn-CS" dirty="0" smtClean="0"/>
              <a:t> doživljaje (slušni,vizuelni, olfaktivni, gustativni, taktilni,  vibrotaktilni  oseti)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2294</Words>
  <Application>Microsoft Office PowerPoint</Application>
  <PresentationFormat>On-screen Show (4:3)</PresentationFormat>
  <Paragraphs>217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Kognitivno funkcionisanje i jezik</vt:lpstr>
      <vt:lpstr>Saznajno (kognitivno) funkcionisanje</vt:lpstr>
      <vt:lpstr>Relacija jezika kao saznajne funkcije sa drugim saznajnim funkcijama</vt:lpstr>
      <vt:lpstr>Majklbastov model </vt:lpstr>
      <vt:lpstr>Majklbastovo shvatanje</vt:lpstr>
      <vt:lpstr>Majklbastov petostepeni model kognitivnog iskustva</vt:lpstr>
      <vt:lpstr>1.Nivo senzacija</vt:lpstr>
      <vt:lpstr>Slide 8</vt:lpstr>
      <vt:lpstr>Psihofizika (Oto Fechner-osnivač)</vt:lpstr>
      <vt:lpstr>Psihofizika </vt:lpstr>
      <vt:lpstr>Pragovi draži</vt:lpstr>
      <vt:lpstr>Oset(ljivost) je povezana sa funkcionisanjem  receptora koji fizičku energiju pretvara u nervne impulse </vt:lpstr>
      <vt:lpstr>Slide 13</vt:lpstr>
      <vt:lpstr>Senzacije ili oseti (osećaji)</vt:lpstr>
      <vt:lpstr> Vremensko trajanje i intenzitet  auditivne draži </vt:lpstr>
      <vt:lpstr>Slide 16</vt:lpstr>
      <vt:lpstr>Senzorna integracija i njene disfunkcije</vt:lpstr>
      <vt:lpstr>Disfunkcija senzorne integracije</vt:lpstr>
      <vt:lpstr>2. Nivo opažanja  (percepcija)</vt:lpstr>
      <vt:lpstr>Psihologija percepcije</vt:lpstr>
      <vt:lpstr>Slide 21</vt:lpstr>
      <vt:lpstr>Opažanje govora  i socijalna percepcija</vt:lpstr>
      <vt:lpstr>Socijalna percepcija</vt:lpstr>
      <vt:lpstr>Jezik i opažanje</vt:lpstr>
      <vt:lpstr>Pozitivan uticaj govora na opažanje i učenje</vt:lpstr>
      <vt:lpstr>Jezik gluvih utiče na njihovo opažanje</vt:lpstr>
      <vt:lpstr>Deficitno auditivno opažanje i jezik</vt:lpstr>
      <vt:lpstr>Vizuelno opažanje i jezik</vt:lpstr>
      <vt:lpstr>3.Nivo predstava </vt:lpstr>
      <vt:lpstr> Predstave i  pamćenje</vt:lpstr>
      <vt:lpstr>Neurološka osnova pamćenja</vt:lpstr>
      <vt:lpstr>Slide 32</vt:lpstr>
      <vt:lpstr>Slide 33</vt:lpstr>
      <vt:lpstr>Neposredno (kratkotrajno) pamćenje i jezik</vt:lpstr>
      <vt:lpstr>Dugoročno pamćenje</vt:lpstr>
      <vt:lpstr>Vrste dugoročnog pamćenja</vt:lpstr>
      <vt:lpstr>Eksperiment Karmajkla i saradnika</vt:lpstr>
      <vt:lpstr>Uticaj jezika na pamćenje</vt:lpstr>
      <vt:lpstr>Bartlet (1932)</vt:lpstr>
      <vt:lpstr>Eksperimenti sa gluvima i čujućima</vt:lpstr>
      <vt:lpstr>4.Nivo simbolizacije</vt:lpstr>
      <vt:lpstr>Simbolička ili semiotička stvarnost</vt:lpstr>
      <vt:lpstr>Jezička simbolizacija </vt:lpstr>
      <vt:lpstr>Razvojni put jezičke simbolizacije</vt:lpstr>
      <vt:lpstr>5. Nivo konceptualizacije</vt:lpstr>
      <vt:lpstr>Uloga i značaj jezika u psihičkom funkcionisanju (različite teorije)</vt:lpstr>
      <vt:lpstr> Međunarodni dan osoba sa invaliditetom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Saznajno funkcionisanje i jezik</dc:title>
  <dc:creator>Fasper</dc:creator>
  <cp:lastModifiedBy>FasperVR</cp:lastModifiedBy>
  <cp:revision>222</cp:revision>
  <dcterms:created xsi:type="dcterms:W3CDTF">2009-01-09T09:42:20Z</dcterms:created>
  <dcterms:modified xsi:type="dcterms:W3CDTF">2015-12-16T11:27:59Z</dcterms:modified>
</cp:coreProperties>
</file>